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 id="261" r:id="rId7"/>
    <p:sldId id="263" r:id="rId8"/>
    <p:sldId id="262" r:id="rId9"/>
    <p:sldId id="264" r:id="rId10"/>
  </p:sldIdLst>
  <p:sldSz cx="18288000" cy="10287000"/>
  <p:notesSz cx="6858000" cy="9144000"/>
  <p:embeddedFontLst>
    <p:embeddedFont>
      <p:font typeface="Canva Sans" panose="020B0503030501040103" pitchFamily="34" charset="0"/>
      <p:regular r:id="rId11"/>
    </p:embeddedFont>
    <p:embeddedFont>
      <p:font typeface="Open Sans" panose="020B0606030504020204" pitchFamily="34" charset="0"/>
      <p:regular r:id="rId12"/>
      <p:bold r:id="rId13"/>
      <p:italic r:id="rId14"/>
      <p:boldItalic r:id="rId15"/>
    </p:embeddedFont>
    <p:embeddedFont>
      <p:font typeface="Open Sans Bold" panose="020B0806030504020204" pitchFamily="34" charset="0"/>
      <p:regular r:id="rId16"/>
      <p:bold r:id="rId17"/>
    </p:embeddedFont>
    <p:embeddedFont>
      <p:font typeface="Open Sauce" pitchFamily="2" charset="77"/>
      <p:regular r:id="rId18"/>
    </p:embeddedFont>
    <p:embeddedFont>
      <p:font typeface="The Youngest Serif" pitchFamily="2" charset="77"/>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54" autoAdjust="0"/>
  </p:normalViewPr>
  <p:slideViewPr>
    <p:cSldViewPr>
      <p:cViewPr varScale="1">
        <p:scale>
          <a:sx n="72" d="100"/>
          <a:sy n="72" d="100"/>
        </p:scale>
        <p:origin x="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tionresearch.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UQYFDHMv6A&amp;ab_channel=JackWhitehead"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youtu.be/mFnuOe-tQi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sai.ie" TargetMode="External"/><Relationship Id="rId2" Type="http://schemas.openxmlformats.org/officeDocument/2006/relationships/hyperlink" Target="http://www.eari.ie" TargetMode="External"/><Relationship Id="rId1" Type="http://schemas.openxmlformats.org/officeDocument/2006/relationships/slideLayout" Target="../slideLayouts/slideLayout7.xml"/><Relationship Id="rId5" Type="http://schemas.openxmlformats.org/officeDocument/2006/relationships/hyperlink" Target="http://www.ejolts.net" TargetMode="External"/><Relationship Id="rId4" Type="http://schemas.openxmlformats.org/officeDocument/2006/relationships/hyperlink" Target="https://youtu.be/OX_cQD47Pj0?si=CUDPSPo9hHro4UL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actionresearch.net" TargetMode="External"/><Relationship Id="rId7"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esai.ie" TargetMode="External"/><Relationship Id="rId5" Type="http://schemas.openxmlformats.org/officeDocument/2006/relationships/hyperlink" Target="http://www.eari.ie" TargetMode="External"/><Relationship Id="rId4" Type="http://schemas.openxmlformats.org/officeDocument/2006/relationships/hyperlink" Target="http://www.ejolts.n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airinglenn@gmail.com" TargetMode="External"/><Relationship Id="rId2" Type="http://schemas.openxmlformats.org/officeDocument/2006/relationships/hyperlink" Target="mailto:jddelong@gmail.com,for" TargetMode="External"/><Relationship Id="rId1" Type="http://schemas.openxmlformats.org/officeDocument/2006/relationships/slideLayout" Target="../slideLayouts/slideLayout7.xml"/><Relationship Id="rId6" Type="http://schemas.openxmlformats.org/officeDocument/2006/relationships/hyperlink" Target="mailto:parbati@kusoed.edu.np" TargetMode="External"/><Relationship Id="rId5" Type="http://schemas.openxmlformats.org/officeDocument/2006/relationships/hyperlink" Target="mailto:mvaugha3@fau.edu" TargetMode="External"/><Relationship Id="rId4" Type="http://schemas.openxmlformats.org/officeDocument/2006/relationships/hyperlink" Target="mailto:jack@livingtheory.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2817" y="0"/>
            <a:ext cx="6725183" cy="10287000"/>
          </a:xfrm>
          <a:custGeom>
            <a:avLst/>
            <a:gdLst/>
            <a:ahLst/>
            <a:cxnLst/>
            <a:rect l="l" t="t" r="r" b="b"/>
            <a:pathLst>
              <a:path w="6725183" h="10287000">
                <a:moveTo>
                  <a:pt x="0" y="0"/>
                </a:moveTo>
                <a:lnTo>
                  <a:pt x="6725183" y="0"/>
                </a:lnTo>
                <a:lnTo>
                  <a:pt x="6725183" y="10287000"/>
                </a:lnTo>
                <a:lnTo>
                  <a:pt x="0" y="10287000"/>
                </a:lnTo>
                <a:lnTo>
                  <a:pt x="0" y="0"/>
                </a:lnTo>
                <a:close/>
              </a:path>
            </a:pathLst>
          </a:custGeom>
          <a:blipFill>
            <a:blip r:embed="rId2"/>
            <a:stretch>
              <a:fillRect l="-54482" r="-54482"/>
            </a:stretch>
          </a:blipFill>
        </p:spPr>
        <p:txBody>
          <a:bodyPr/>
          <a:lstStyle/>
          <a:p>
            <a:endParaRPr lang="en-US"/>
          </a:p>
        </p:txBody>
      </p:sp>
      <p:sp>
        <p:nvSpPr>
          <p:cNvPr id="3" name="Freeform 3"/>
          <p:cNvSpPr/>
          <p:nvPr/>
        </p:nvSpPr>
        <p:spPr>
          <a:xfrm>
            <a:off x="-10210800" y="-3512956"/>
            <a:ext cx="17531986" cy="17531986"/>
          </a:xfrm>
          <a:custGeom>
            <a:avLst/>
            <a:gdLst/>
            <a:ahLst/>
            <a:cxnLst/>
            <a:rect l="l" t="t" r="r" b="b"/>
            <a:pathLst>
              <a:path w="17531986" h="17531986">
                <a:moveTo>
                  <a:pt x="0" y="0"/>
                </a:moveTo>
                <a:lnTo>
                  <a:pt x="17531986" y="0"/>
                </a:lnTo>
                <a:lnTo>
                  <a:pt x="17531986" y="17531986"/>
                </a:lnTo>
                <a:lnTo>
                  <a:pt x="0" y="175319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409700" y="1548133"/>
            <a:ext cx="9120565" cy="7376250"/>
          </a:xfrm>
          <a:prstGeom prst="rect">
            <a:avLst/>
          </a:prstGeom>
        </p:spPr>
        <p:txBody>
          <a:bodyPr lIns="0" tIns="0" rIns="0" bIns="0" rtlCol="0" anchor="t">
            <a:spAutoFit/>
          </a:bodyPr>
          <a:lstStyle/>
          <a:p>
            <a:pPr marL="0" lvl="0" indent="0" algn="l">
              <a:lnSpc>
                <a:spcPts val="11599"/>
              </a:lnSpc>
            </a:pPr>
            <a:r>
              <a:rPr lang="en-US" sz="9600" dirty="0">
                <a:solidFill>
                  <a:srgbClr val="111111"/>
                </a:solidFill>
                <a:latin typeface="The Youngest Serif"/>
                <a:ea typeface="The Youngest Serif"/>
                <a:cs typeface="The Youngest Serif"/>
                <a:sym typeface="The Youngest Serif"/>
              </a:rPr>
              <a:t>VALUES-BASED INQUIRIES</a:t>
            </a:r>
          </a:p>
          <a:p>
            <a:pPr marL="0" lvl="0" indent="0" algn="l">
              <a:lnSpc>
                <a:spcPts val="11599"/>
              </a:lnSpc>
            </a:pPr>
            <a:r>
              <a:rPr lang="en-US" sz="9600">
                <a:solidFill>
                  <a:srgbClr val="111111"/>
                </a:solidFill>
                <a:latin typeface="The Youngest Serif"/>
                <a:ea typeface="The Youngest Serif"/>
                <a:cs typeface="The Youngest Serif"/>
                <a:sym typeface="The Youngest Serif"/>
              </a:rPr>
              <a:t>IN </a:t>
            </a:r>
          </a:p>
          <a:p>
            <a:pPr marL="0" lvl="0" indent="0" algn="l">
              <a:lnSpc>
                <a:spcPts val="11599"/>
              </a:lnSpc>
            </a:pPr>
            <a:r>
              <a:rPr lang="en-US" sz="9600">
                <a:solidFill>
                  <a:srgbClr val="111111"/>
                </a:solidFill>
                <a:latin typeface="The Youngest Serif"/>
                <a:ea typeface="The Youngest Serif"/>
                <a:cs typeface="The Youngest Serif"/>
                <a:sym typeface="The Youngest Serif"/>
              </a:rPr>
              <a:t>GLOBAL </a:t>
            </a:r>
            <a:r>
              <a:rPr lang="en-US" sz="9600" dirty="0">
                <a:solidFill>
                  <a:srgbClr val="111111"/>
                </a:solidFill>
                <a:latin typeface="The Youngest Serif"/>
                <a:ea typeface="The Youngest Serif"/>
                <a:cs typeface="The Youngest Serif"/>
                <a:sym typeface="The Youngest Serif"/>
              </a:rPr>
              <a:t>CONTEXTS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EBFD4"/>
        </a:solidFill>
        <a:effectLst/>
      </p:bgPr>
    </p:bg>
    <p:spTree>
      <p:nvGrpSpPr>
        <p:cNvPr id="1" name=""/>
        <p:cNvGrpSpPr/>
        <p:nvPr/>
      </p:nvGrpSpPr>
      <p:grpSpPr>
        <a:xfrm>
          <a:off x="0" y="0"/>
          <a:ext cx="0" cy="0"/>
          <a:chOff x="0" y="0"/>
          <a:chExt cx="0" cy="0"/>
        </a:xfrm>
      </p:grpSpPr>
      <p:sp>
        <p:nvSpPr>
          <p:cNvPr id="2" name="TextBox 2"/>
          <p:cNvSpPr txBox="1"/>
          <p:nvPr/>
        </p:nvSpPr>
        <p:spPr>
          <a:xfrm>
            <a:off x="1268047" y="2042431"/>
            <a:ext cx="16429255" cy="7694414"/>
          </a:xfrm>
          <a:prstGeom prst="rect">
            <a:avLst/>
          </a:prstGeom>
        </p:spPr>
        <p:txBody>
          <a:bodyPr lIns="0" tIns="0" rIns="0" bIns="0" rtlCol="0" anchor="t">
            <a:spAutoFit/>
          </a:bodyPr>
          <a:lstStyle/>
          <a:p>
            <a:pPr algn="l">
              <a:lnSpc>
                <a:spcPts val="3995"/>
              </a:lnSpc>
            </a:pPr>
            <a:endParaRPr dirty="0"/>
          </a:p>
          <a:p>
            <a:pPr algn="l">
              <a:lnSpc>
                <a:spcPts val="3995"/>
              </a:lnSpc>
            </a:pPr>
            <a:r>
              <a:rPr lang="en-US" sz="3734" dirty="0">
                <a:solidFill>
                  <a:srgbClr val="000000"/>
                </a:solidFill>
                <a:latin typeface="Open Sans"/>
                <a:ea typeface="Open Sans"/>
                <a:cs typeface="Open Sans"/>
                <a:sym typeface="Open Sans"/>
              </a:rPr>
              <a:t>In this session, we will address the following questions:</a:t>
            </a:r>
          </a:p>
          <a:p>
            <a:pPr algn="l">
              <a:lnSpc>
                <a:spcPts val="3995"/>
              </a:lnSpc>
            </a:pPr>
            <a:endParaRPr lang="en-US" sz="3734" dirty="0">
              <a:solidFill>
                <a:srgbClr val="000000"/>
              </a:solidFill>
              <a:latin typeface="Open Sans"/>
              <a:ea typeface="Open Sans"/>
              <a:cs typeface="Open Sans"/>
              <a:sym typeface="Open Sans"/>
            </a:endParaRPr>
          </a:p>
          <a:p>
            <a:pPr marL="806283" lvl="1" indent="-403141" algn="l">
              <a:lnSpc>
                <a:spcPts val="3995"/>
              </a:lnSpc>
              <a:buFont typeface="Arial"/>
              <a:buChar char="•"/>
            </a:pPr>
            <a:r>
              <a:rPr lang="en-US" sz="3734" dirty="0">
                <a:solidFill>
                  <a:srgbClr val="000000"/>
                </a:solidFill>
                <a:latin typeface="Open Sans"/>
                <a:ea typeface="Open Sans"/>
                <a:cs typeface="Open Sans"/>
                <a:sym typeface="Open Sans"/>
              </a:rPr>
              <a:t>What is the role of values in our global contexts?</a:t>
            </a:r>
          </a:p>
          <a:p>
            <a:pPr algn="l">
              <a:lnSpc>
                <a:spcPts val="3995"/>
              </a:lnSpc>
            </a:pPr>
            <a:endParaRPr lang="en-US" sz="3734" dirty="0">
              <a:solidFill>
                <a:srgbClr val="000000"/>
              </a:solidFill>
              <a:latin typeface="Open Sans"/>
              <a:ea typeface="Open Sans"/>
              <a:cs typeface="Open Sans"/>
              <a:sym typeface="Open Sans"/>
            </a:endParaRPr>
          </a:p>
          <a:p>
            <a:pPr marL="806283" lvl="1" indent="-403141" algn="l">
              <a:lnSpc>
                <a:spcPts val="3995"/>
              </a:lnSpc>
              <a:buFont typeface="Arial"/>
              <a:buChar char="•"/>
            </a:pPr>
            <a:r>
              <a:rPr lang="en-US" sz="3734" dirty="0">
                <a:solidFill>
                  <a:srgbClr val="000000"/>
                </a:solidFill>
                <a:latin typeface="Open Sans"/>
                <a:ea typeface="Open Sans"/>
                <a:cs typeface="Open Sans"/>
                <a:sym typeface="Open Sans"/>
              </a:rPr>
              <a:t>Why should values be foundational in educational research?</a:t>
            </a:r>
          </a:p>
          <a:p>
            <a:pPr algn="l">
              <a:lnSpc>
                <a:spcPts val="3995"/>
              </a:lnSpc>
            </a:pPr>
            <a:endParaRPr lang="en-US" sz="3734" dirty="0">
              <a:solidFill>
                <a:srgbClr val="000000"/>
              </a:solidFill>
              <a:latin typeface="Open Sans"/>
              <a:ea typeface="Open Sans"/>
              <a:cs typeface="Open Sans"/>
              <a:sym typeface="Open Sans"/>
            </a:endParaRPr>
          </a:p>
          <a:p>
            <a:pPr marL="806283" lvl="1" indent="-403141" algn="l">
              <a:lnSpc>
                <a:spcPts val="3995"/>
              </a:lnSpc>
              <a:buFont typeface="Arial"/>
              <a:buChar char="•"/>
            </a:pPr>
            <a:r>
              <a:rPr lang="en-US" sz="3734" dirty="0">
                <a:solidFill>
                  <a:srgbClr val="000000"/>
                </a:solidFill>
                <a:latin typeface="Open Sans"/>
                <a:ea typeface="Open Sans"/>
                <a:cs typeface="Open Sans"/>
                <a:sym typeface="Open Sans"/>
              </a:rPr>
              <a:t>In what ways can values be integrated into educational research?</a:t>
            </a:r>
          </a:p>
          <a:p>
            <a:pPr algn="l">
              <a:lnSpc>
                <a:spcPts val="3995"/>
              </a:lnSpc>
            </a:pPr>
            <a:endParaRPr lang="en-US" sz="3734" dirty="0">
              <a:solidFill>
                <a:srgbClr val="000000"/>
              </a:solidFill>
              <a:latin typeface="Open Sans"/>
              <a:ea typeface="Open Sans"/>
              <a:cs typeface="Open Sans"/>
              <a:sym typeface="Open Sans"/>
            </a:endParaRPr>
          </a:p>
          <a:p>
            <a:pPr algn="l">
              <a:lnSpc>
                <a:spcPts val="3995"/>
              </a:lnSpc>
            </a:pPr>
            <a:endParaRPr lang="en-US" sz="3734" dirty="0">
              <a:solidFill>
                <a:srgbClr val="000000"/>
              </a:solidFill>
              <a:latin typeface="Open Sans"/>
              <a:ea typeface="Open Sans"/>
              <a:cs typeface="Open Sans"/>
              <a:sym typeface="Open Sans"/>
            </a:endParaRPr>
          </a:p>
          <a:p>
            <a:pPr algn="l">
              <a:lnSpc>
                <a:spcPts val="3995"/>
              </a:lnSpc>
            </a:pPr>
            <a:endParaRPr lang="en-US" sz="3734" dirty="0">
              <a:solidFill>
                <a:srgbClr val="000000"/>
              </a:solidFill>
              <a:latin typeface="Open Sans"/>
              <a:ea typeface="Open Sans"/>
              <a:cs typeface="Open Sans"/>
              <a:sym typeface="Open Sans"/>
            </a:endParaRPr>
          </a:p>
          <a:p>
            <a:pPr algn="l">
              <a:lnSpc>
                <a:spcPts val="3995"/>
              </a:lnSpc>
            </a:pPr>
            <a:r>
              <a:rPr lang="en-US" sz="3734" dirty="0">
                <a:solidFill>
                  <a:srgbClr val="000000"/>
                </a:solidFill>
                <a:latin typeface="Open Sans"/>
                <a:ea typeface="Open Sans"/>
                <a:cs typeface="Open Sans"/>
                <a:sym typeface="Open Sans"/>
              </a:rPr>
              <a:t>Please find additional resources </a:t>
            </a:r>
          </a:p>
          <a:p>
            <a:pPr algn="l">
              <a:lnSpc>
                <a:spcPts val="3995"/>
              </a:lnSpc>
            </a:pPr>
            <a:r>
              <a:rPr lang="en-US" sz="3734" dirty="0">
                <a:solidFill>
                  <a:srgbClr val="000000"/>
                </a:solidFill>
                <a:latin typeface="Open Sans"/>
                <a:ea typeface="Open Sans"/>
                <a:cs typeface="Open Sans"/>
                <a:sym typeface="Open Sans"/>
              </a:rPr>
              <a:t>and a copy of this presentation here.</a:t>
            </a:r>
          </a:p>
          <a:p>
            <a:pPr algn="l">
              <a:lnSpc>
                <a:spcPts val="3995"/>
              </a:lnSpc>
            </a:pPr>
            <a:r>
              <a:rPr lang="en-US" sz="3734" dirty="0">
                <a:solidFill>
                  <a:srgbClr val="000000"/>
                </a:solidFill>
                <a:latin typeface="Open Sans"/>
                <a:ea typeface="Open Sans"/>
                <a:cs typeface="Open Sans"/>
                <a:sym typeface="Open Sans"/>
                <a:hlinkClick r:id="rId2"/>
              </a:rPr>
              <a:t>www.actionresearch.net</a:t>
            </a:r>
            <a:endParaRPr lang="en-US" sz="3734" dirty="0">
              <a:solidFill>
                <a:srgbClr val="000000"/>
              </a:solidFill>
              <a:latin typeface="Open Sans"/>
              <a:ea typeface="Open Sans"/>
              <a:cs typeface="Open Sans"/>
              <a:sym typeface="Open Sans"/>
            </a:endParaRPr>
          </a:p>
          <a:p>
            <a:pPr algn="l">
              <a:lnSpc>
                <a:spcPts val="3995"/>
              </a:lnSpc>
            </a:pPr>
            <a:r>
              <a:rPr lang="en-US" sz="3734" dirty="0">
                <a:solidFill>
                  <a:srgbClr val="000000"/>
                </a:solidFill>
                <a:latin typeface="Open Sans"/>
                <a:ea typeface="Open Sans"/>
                <a:cs typeface="Open Sans"/>
                <a:sym typeface="Open Sans"/>
              </a:rPr>
              <a:t>  </a:t>
            </a:r>
          </a:p>
        </p:txBody>
      </p:sp>
      <p:sp>
        <p:nvSpPr>
          <p:cNvPr id="3" name="Freeform 3"/>
          <p:cNvSpPr/>
          <p:nvPr/>
        </p:nvSpPr>
        <p:spPr>
          <a:xfrm>
            <a:off x="9601200" y="6591300"/>
            <a:ext cx="2522544" cy="2590415"/>
          </a:xfrm>
          <a:custGeom>
            <a:avLst/>
            <a:gdLst/>
            <a:ahLst/>
            <a:cxnLst/>
            <a:rect l="l" t="t" r="r" b="b"/>
            <a:pathLst>
              <a:path w="2522544" h="2590415">
                <a:moveTo>
                  <a:pt x="0" y="0"/>
                </a:moveTo>
                <a:lnTo>
                  <a:pt x="2522544" y="0"/>
                </a:lnTo>
                <a:lnTo>
                  <a:pt x="2522544" y="2590416"/>
                </a:lnTo>
                <a:lnTo>
                  <a:pt x="0" y="259041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423801" y="438150"/>
            <a:ext cx="12117748" cy="1181100"/>
          </a:xfrm>
          <a:prstGeom prst="rect">
            <a:avLst/>
          </a:prstGeom>
        </p:spPr>
        <p:txBody>
          <a:bodyPr lIns="0" tIns="0" rIns="0" bIns="0" rtlCol="0" anchor="t">
            <a:spAutoFit/>
          </a:bodyPr>
          <a:lstStyle/>
          <a:p>
            <a:pPr marL="0" lvl="0" indent="0" algn="ctr">
              <a:lnSpc>
                <a:spcPts val="9360"/>
              </a:lnSpc>
              <a:spcBef>
                <a:spcPct val="0"/>
              </a:spcBef>
            </a:pPr>
            <a:r>
              <a:rPr lang="en-US" sz="7800" b="1">
                <a:solidFill>
                  <a:srgbClr val="000000"/>
                </a:solidFill>
                <a:latin typeface="Open Sans Bold"/>
                <a:ea typeface="Open Sans Bold"/>
                <a:cs typeface="Open Sans Bold"/>
                <a:sym typeface="Open Sans Bold"/>
              </a:rPr>
              <a:t>Introduction to Session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BFD4"/>
        </a:solidFill>
        <a:effectLst/>
      </p:bgPr>
    </p:bg>
    <p:spTree>
      <p:nvGrpSpPr>
        <p:cNvPr id="1" name=""/>
        <p:cNvGrpSpPr/>
        <p:nvPr/>
      </p:nvGrpSpPr>
      <p:grpSpPr>
        <a:xfrm>
          <a:off x="0" y="0"/>
          <a:ext cx="0" cy="0"/>
          <a:chOff x="0" y="0"/>
          <a:chExt cx="0" cy="0"/>
        </a:xfrm>
      </p:grpSpPr>
      <p:grpSp>
        <p:nvGrpSpPr>
          <p:cNvPr id="2" name="Group 2"/>
          <p:cNvGrpSpPr/>
          <p:nvPr/>
        </p:nvGrpSpPr>
        <p:grpSpPr>
          <a:xfrm>
            <a:off x="9680320" y="0"/>
            <a:ext cx="8607680" cy="10287000"/>
            <a:chOff x="0" y="0"/>
            <a:chExt cx="2267043" cy="2709333"/>
          </a:xfrm>
        </p:grpSpPr>
        <p:sp>
          <p:nvSpPr>
            <p:cNvPr id="3" name="Freeform 3"/>
            <p:cNvSpPr/>
            <p:nvPr/>
          </p:nvSpPr>
          <p:spPr>
            <a:xfrm>
              <a:off x="0" y="0"/>
              <a:ext cx="2267043" cy="2709333"/>
            </a:xfrm>
            <a:custGeom>
              <a:avLst/>
              <a:gdLst/>
              <a:ahLst/>
              <a:cxnLst/>
              <a:rect l="l" t="t" r="r" b="b"/>
              <a:pathLst>
                <a:path w="2267043" h="2709333">
                  <a:moveTo>
                    <a:pt x="0" y="0"/>
                  </a:moveTo>
                  <a:lnTo>
                    <a:pt x="2267043" y="0"/>
                  </a:lnTo>
                  <a:lnTo>
                    <a:pt x="2267043" y="2709333"/>
                  </a:lnTo>
                  <a:lnTo>
                    <a:pt x="0" y="2709333"/>
                  </a:lnTo>
                  <a:close/>
                </a:path>
              </a:pathLst>
            </a:custGeom>
            <a:solidFill>
              <a:srgbClr val="B9DBF0"/>
            </a:solidFill>
          </p:spPr>
          <p:txBody>
            <a:bodyPr/>
            <a:lstStyle/>
            <a:p>
              <a:endParaRPr lang="en-US"/>
            </a:p>
          </p:txBody>
        </p:sp>
        <p:sp>
          <p:nvSpPr>
            <p:cNvPr id="4" name="TextBox 4"/>
            <p:cNvSpPr txBox="1"/>
            <p:nvPr/>
          </p:nvSpPr>
          <p:spPr>
            <a:xfrm>
              <a:off x="0" y="-38100"/>
              <a:ext cx="2267043" cy="2747433"/>
            </a:xfrm>
            <a:prstGeom prst="rect">
              <a:avLst/>
            </a:prstGeom>
          </p:spPr>
          <p:txBody>
            <a:bodyPr lIns="76200" tIns="76200" rIns="76200" bIns="76200" rtlCol="0" anchor="ctr"/>
            <a:lstStyle/>
            <a:p>
              <a:pPr algn="ctr">
                <a:lnSpc>
                  <a:spcPts val="3359"/>
                </a:lnSpc>
              </a:pPr>
              <a:endParaRPr/>
            </a:p>
          </p:txBody>
        </p:sp>
      </p:grpSp>
      <p:sp>
        <p:nvSpPr>
          <p:cNvPr id="5" name="Freeform 5"/>
          <p:cNvSpPr/>
          <p:nvPr/>
        </p:nvSpPr>
        <p:spPr>
          <a:xfrm>
            <a:off x="0" y="1296860"/>
            <a:ext cx="9680320" cy="7693280"/>
          </a:xfrm>
          <a:custGeom>
            <a:avLst/>
            <a:gdLst/>
            <a:ahLst/>
            <a:cxnLst/>
            <a:rect l="l" t="t" r="r" b="b"/>
            <a:pathLst>
              <a:path w="9680320" h="7693280">
                <a:moveTo>
                  <a:pt x="0" y="0"/>
                </a:moveTo>
                <a:lnTo>
                  <a:pt x="9680320" y="0"/>
                </a:lnTo>
                <a:lnTo>
                  <a:pt x="9680320" y="7693280"/>
                </a:lnTo>
                <a:lnTo>
                  <a:pt x="0" y="7693280"/>
                </a:lnTo>
                <a:lnTo>
                  <a:pt x="0" y="0"/>
                </a:lnTo>
                <a:close/>
              </a:path>
            </a:pathLst>
          </a:custGeom>
          <a:blipFill>
            <a:blip r:embed="rId2"/>
            <a:stretch>
              <a:fillRect t="-5200" b="-5200"/>
            </a:stretch>
          </a:blipFill>
        </p:spPr>
        <p:txBody>
          <a:bodyPr/>
          <a:lstStyle/>
          <a:p>
            <a:endParaRPr lang="en-US"/>
          </a:p>
        </p:txBody>
      </p:sp>
      <p:grpSp>
        <p:nvGrpSpPr>
          <p:cNvPr id="6" name="Group 6"/>
          <p:cNvGrpSpPr/>
          <p:nvPr/>
        </p:nvGrpSpPr>
        <p:grpSpPr>
          <a:xfrm>
            <a:off x="10791163" y="1857412"/>
            <a:ext cx="6468137" cy="4247908"/>
            <a:chOff x="0" y="76200"/>
            <a:chExt cx="8624183" cy="5663876"/>
          </a:xfrm>
        </p:grpSpPr>
        <p:sp>
          <p:nvSpPr>
            <p:cNvPr id="7" name="TextBox 7"/>
            <p:cNvSpPr txBox="1"/>
            <p:nvPr/>
          </p:nvSpPr>
          <p:spPr>
            <a:xfrm>
              <a:off x="0" y="76200"/>
              <a:ext cx="8624183" cy="1607312"/>
            </a:xfrm>
            <a:prstGeom prst="rect">
              <a:avLst/>
            </a:prstGeom>
          </p:spPr>
          <p:txBody>
            <a:bodyPr lIns="0" tIns="0" rIns="0" bIns="0" rtlCol="0" anchor="t">
              <a:spAutoFit/>
            </a:bodyPr>
            <a:lstStyle/>
            <a:p>
              <a:pPr marL="0" lvl="0" indent="0" algn="ctr">
                <a:lnSpc>
                  <a:spcPts val="9124"/>
                </a:lnSpc>
              </a:pPr>
              <a:r>
                <a:rPr lang="en-US" sz="8295">
                  <a:solidFill>
                    <a:srgbClr val="000000"/>
                  </a:solidFill>
                  <a:latin typeface="Canva Sans"/>
                  <a:ea typeface="Canva Sans"/>
                  <a:cs typeface="Canva Sans"/>
                  <a:sym typeface="Canva Sans"/>
                </a:rPr>
                <a:t>Welcome!</a:t>
              </a:r>
            </a:p>
          </p:txBody>
        </p:sp>
        <p:sp>
          <p:nvSpPr>
            <p:cNvPr id="8" name="TextBox 8"/>
            <p:cNvSpPr txBox="1"/>
            <p:nvPr/>
          </p:nvSpPr>
          <p:spPr>
            <a:xfrm>
              <a:off x="0" y="2029146"/>
              <a:ext cx="8624183" cy="3710930"/>
            </a:xfrm>
            <a:prstGeom prst="rect">
              <a:avLst/>
            </a:prstGeom>
          </p:spPr>
          <p:txBody>
            <a:bodyPr lIns="0" tIns="0" rIns="0" bIns="0" rtlCol="0" anchor="t">
              <a:spAutoFit/>
            </a:bodyPr>
            <a:lstStyle/>
            <a:p>
              <a:pPr algn="ctr">
                <a:lnSpc>
                  <a:spcPts val="4354"/>
                </a:lnSpc>
              </a:pPr>
              <a:r>
                <a:rPr lang="en-US" sz="3110" dirty="0">
                  <a:solidFill>
                    <a:srgbClr val="000000"/>
                  </a:solidFill>
                  <a:latin typeface="Canva Sans"/>
                  <a:ea typeface="Canva Sans"/>
                  <a:cs typeface="Canva Sans"/>
                  <a:sym typeface="Canva Sans"/>
                </a:rPr>
                <a:t>Jackie Delong - Canada</a:t>
              </a:r>
            </a:p>
            <a:p>
              <a:pPr algn="ctr">
                <a:lnSpc>
                  <a:spcPts val="4354"/>
                </a:lnSpc>
              </a:pPr>
              <a:r>
                <a:rPr lang="en-US" sz="3110" dirty="0" err="1">
                  <a:solidFill>
                    <a:srgbClr val="000000"/>
                  </a:solidFill>
                  <a:latin typeface="Canva Sans"/>
                  <a:ea typeface="Canva Sans"/>
                  <a:cs typeface="Canva Sans"/>
                  <a:sym typeface="Canva Sans"/>
                </a:rPr>
                <a:t>Mairin</a:t>
              </a:r>
              <a:r>
                <a:rPr lang="en-US" sz="3110" dirty="0">
                  <a:solidFill>
                    <a:srgbClr val="000000"/>
                  </a:solidFill>
                  <a:latin typeface="Canva Sans"/>
                  <a:ea typeface="Canva Sans"/>
                  <a:cs typeface="Canva Sans"/>
                  <a:sym typeface="Canva Sans"/>
                </a:rPr>
                <a:t> Glenn - Ireland</a:t>
              </a:r>
            </a:p>
            <a:p>
              <a:pPr algn="ctr">
                <a:lnSpc>
                  <a:spcPts val="4354"/>
                </a:lnSpc>
              </a:pPr>
              <a:r>
                <a:rPr lang="en-US" sz="3110" dirty="0">
                  <a:solidFill>
                    <a:srgbClr val="000000"/>
                  </a:solidFill>
                  <a:latin typeface="Canva Sans"/>
                  <a:ea typeface="Canva Sans"/>
                  <a:cs typeface="Canva Sans"/>
                  <a:sym typeface="Canva Sans"/>
                  <a:hlinkClick r:id="rId3"/>
                </a:rPr>
                <a:t>Jack Whitehead </a:t>
              </a:r>
              <a:r>
                <a:rPr lang="en-US" sz="3110" dirty="0">
                  <a:solidFill>
                    <a:srgbClr val="000000"/>
                  </a:solidFill>
                  <a:latin typeface="Canva Sans"/>
                  <a:ea typeface="Canva Sans"/>
                  <a:cs typeface="Canva Sans"/>
                  <a:sym typeface="Canva Sans"/>
                </a:rPr>
                <a:t>- UK</a:t>
              </a:r>
            </a:p>
            <a:p>
              <a:pPr algn="ctr">
                <a:lnSpc>
                  <a:spcPts val="4354"/>
                </a:lnSpc>
              </a:pPr>
              <a:r>
                <a:rPr lang="en-US" sz="3110" dirty="0">
                  <a:solidFill>
                    <a:srgbClr val="000000"/>
                  </a:solidFill>
                  <a:latin typeface="Canva Sans"/>
                  <a:ea typeface="Canva Sans"/>
                  <a:cs typeface="Canva Sans"/>
                  <a:sym typeface="Canva Sans"/>
                </a:rPr>
                <a:t>Parbati </a:t>
              </a:r>
              <a:r>
                <a:rPr lang="en-US" sz="3110" dirty="0" err="1">
                  <a:solidFill>
                    <a:srgbClr val="000000"/>
                  </a:solidFill>
                  <a:latin typeface="Canva Sans"/>
                  <a:ea typeface="Canva Sans"/>
                  <a:cs typeface="Canva Sans"/>
                  <a:sym typeface="Canva Sans"/>
                </a:rPr>
                <a:t>Dhungana</a:t>
              </a:r>
              <a:r>
                <a:rPr lang="en-US" sz="3110" dirty="0">
                  <a:solidFill>
                    <a:srgbClr val="000000"/>
                  </a:solidFill>
                  <a:latin typeface="Canva Sans"/>
                  <a:ea typeface="Canva Sans"/>
                  <a:cs typeface="Canva Sans"/>
                  <a:sym typeface="Canva Sans"/>
                </a:rPr>
                <a:t> - Nepal</a:t>
              </a:r>
            </a:p>
            <a:p>
              <a:pPr marL="0" lvl="0" indent="0" algn="ctr">
                <a:lnSpc>
                  <a:spcPts val="4354"/>
                </a:lnSpc>
              </a:pPr>
              <a:r>
                <a:rPr lang="en-US" sz="3110" dirty="0">
                  <a:solidFill>
                    <a:srgbClr val="000000"/>
                  </a:solidFill>
                  <a:latin typeface="Canva Sans"/>
                  <a:ea typeface="Canva Sans"/>
                  <a:cs typeface="Canva Sans"/>
                  <a:sym typeface="Canva Sans"/>
                </a:rPr>
                <a:t>Michelle Vaughan - USA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7986" y="-4750235"/>
            <a:ext cx="25456786" cy="17531986"/>
          </a:xfrm>
          <a:custGeom>
            <a:avLst/>
            <a:gdLst/>
            <a:ahLst/>
            <a:cxnLst/>
            <a:rect l="l" t="t" r="r" b="b"/>
            <a:pathLst>
              <a:path w="17531986" h="17531986">
                <a:moveTo>
                  <a:pt x="0" y="0"/>
                </a:moveTo>
                <a:lnTo>
                  <a:pt x="17531986" y="0"/>
                </a:lnTo>
                <a:lnTo>
                  <a:pt x="17531986" y="17531985"/>
                </a:lnTo>
                <a:lnTo>
                  <a:pt x="0" y="17531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33576" y="4335544"/>
            <a:ext cx="3990304" cy="2458623"/>
            <a:chOff x="0" y="0"/>
            <a:chExt cx="5320405" cy="3278164"/>
          </a:xfrm>
        </p:grpSpPr>
        <p:sp>
          <p:nvSpPr>
            <p:cNvPr id="4" name="TextBox 4"/>
            <p:cNvSpPr txBox="1"/>
            <p:nvPr/>
          </p:nvSpPr>
          <p:spPr>
            <a:xfrm>
              <a:off x="0" y="1320459"/>
              <a:ext cx="5320405" cy="1957705"/>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111111"/>
                  </a:solidFill>
                  <a:latin typeface="Open Sauce"/>
                  <a:ea typeface="Open Sauce"/>
                  <a:cs typeface="Open Sauce"/>
                  <a:sym typeface="Open Sauce"/>
                </a:rPr>
                <a:t>Values as </a:t>
              </a:r>
              <a:r>
                <a:rPr lang="en-US" sz="2100" dirty="0">
                  <a:solidFill>
                    <a:srgbClr val="111111"/>
                  </a:solidFill>
                  <a:latin typeface="Open Sauce"/>
                  <a:ea typeface="Open Sauce"/>
                  <a:cs typeface="Open Sauce"/>
                  <a:sym typeface="Open Sauce"/>
                  <a:hlinkClick r:id="rId4"/>
                </a:rPr>
                <a:t>cosmic energy </a:t>
              </a:r>
              <a:r>
                <a:rPr lang="en-US" sz="2100" dirty="0">
                  <a:solidFill>
                    <a:srgbClr val="111111"/>
                  </a:solidFill>
                  <a:latin typeface="Open Sauce"/>
                  <a:ea typeface="Open Sauce"/>
                  <a:cs typeface="Open Sauce"/>
                  <a:sym typeface="Open Sauce"/>
                </a:rPr>
                <a:t>connect self with other beings and non beings that aspire for living together harmoniously.</a:t>
              </a:r>
            </a:p>
          </p:txBody>
        </p:sp>
        <p:sp>
          <p:nvSpPr>
            <p:cNvPr id="5" name="TextBox 5"/>
            <p:cNvSpPr txBox="1"/>
            <p:nvPr/>
          </p:nvSpPr>
          <p:spPr>
            <a:xfrm>
              <a:off x="0" y="-19050"/>
              <a:ext cx="5320405" cy="1014730"/>
            </a:xfrm>
            <a:prstGeom prst="rect">
              <a:avLst/>
            </a:prstGeom>
          </p:spPr>
          <p:txBody>
            <a:bodyPr lIns="0" tIns="0" rIns="0" bIns="0" rtlCol="0" anchor="t">
              <a:spAutoFit/>
            </a:bodyPr>
            <a:lstStyle/>
            <a:p>
              <a:pPr marL="0" lvl="0" indent="0" algn="l">
                <a:lnSpc>
                  <a:spcPts val="3000"/>
                </a:lnSpc>
                <a:spcBef>
                  <a:spcPct val="0"/>
                </a:spcBef>
              </a:pPr>
              <a:r>
                <a:rPr lang="en-US" sz="2400" dirty="0">
                  <a:solidFill>
                    <a:srgbClr val="111111"/>
                  </a:solidFill>
                  <a:latin typeface="Open Sauce"/>
                  <a:ea typeface="Open Sauce"/>
                  <a:cs typeface="Open Sauce"/>
                  <a:sym typeface="Open Sauce"/>
                </a:rPr>
                <a:t>COSMIC ENERGY (PARBATI)</a:t>
              </a:r>
            </a:p>
          </p:txBody>
        </p:sp>
      </p:grpSp>
      <p:grpSp>
        <p:nvGrpSpPr>
          <p:cNvPr id="6" name="Group 6"/>
          <p:cNvGrpSpPr/>
          <p:nvPr/>
        </p:nvGrpSpPr>
        <p:grpSpPr>
          <a:xfrm>
            <a:off x="4921120" y="4321256"/>
            <a:ext cx="4028057" cy="3061376"/>
            <a:chOff x="0" y="-19050"/>
            <a:chExt cx="5370742" cy="4081834"/>
          </a:xfrm>
        </p:grpSpPr>
        <p:sp>
          <p:nvSpPr>
            <p:cNvPr id="7" name="TextBox 7"/>
            <p:cNvSpPr txBox="1"/>
            <p:nvPr/>
          </p:nvSpPr>
          <p:spPr>
            <a:xfrm>
              <a:off x="50337" y="1114479"/>
              <a:ext cx="5320405" cy="2948305"/>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111111"/>
                  </a:solidFill>
                  <a:latin typeface="Open Sauce"/>
                  <a:ea typeface="Open Sauce"/>
                  <a:cs typeface="Open Sauce"/>
                  <a:sym typeface="Open Sauce"/>
                </a:rPr>
                <a:t>Values that follow “True North Principles” (Covey, 1991) need to be shared and made explicit as the basis for working together to improve our world. </a:t>
              </a:r>
            </a:p>
          </p:txBody>
        </p:sp>
        <p:sp>
          <p:nvSpPr>
            <p:cNvPr id="8" name="TextBox 8"/>
            <p:cNvSpPr txBox="1"/>
            <p:nvPr/>
          </p:nvSpPr>
          <p:spPr>
            <a:xfrm>
              <a:off x="0" y="-19050"/>
              <a:ext cx="5320405" cy="1014730"/>
            </a:xfrm>
            <a:prstGeom prst="rect">
              <a:avLst/>
            </a:prstGeom>
          </p:spPr>
          <p:txBody>
            <a:bodyPr lIns="0" tIns="0" rIns="0" bIns="0" rtlCol="0" anchor="t">
              <a:spAutoFit/>
            </a:bodyPr>
            <a:lstStyle/>
            <a:p>
              <a:pPr marL="0" lvl="0" indent="0" algn="l">
                <a:lnSpc>
                  <a:spcPts val="3000"/>
                </a:lnSpc>
                <a:spcBef>
                  <a:spcPct val="0"/>
                </a:spcBef>
              </a:pPr>
              <a:r>
                <a:rPr lang="en-US" sz="2400">
                  <a:solidFill>
                    <a:srgbClr val="111111"/>
                  </a:solidFill>
                  <a:latin typeface="Open Sauce"/>
                  <a:ea typeface="Open Sauce"/>
                  <a:cs typeface="Open Sauce"/>
                  <a:sym typeface="Open Sauce"/>
                </a:rPr>
                <a:t>TRUE NORTH PRINCIPLES (JACKIE)</a:t>
              </a:r>
            </a:p>
          </p:txBody>
        </p:sp>
      </p:grpSp>
      <p:grpSp>
        <p:nvGrpSpPr>
          <p:cNvPr id="9" name="Group 9"/>
          <p:cNvGrpSpPr/>
          <p:nvPr/>
        </p:nvGrpSpPr>
        <p:grpSpPr>
          <a:xfrm>
            <a:off x="9479322" y="4335544"/>
            <a:ext cx="3990304" cy="2820573"/>
            <a:chOff x="0" y="0"/>
            <a:chExt cx="5320405" cy="3760764"/>
          </a:xfrm>
        </p:grpSpPr>
        <p:sp>
          <p:nvSpPr>
            <p:cNvPr id="10" name="TextBox 10"/>
            <p:cNvSpPr txBox="1"/>
            <p:nvPr/>
          </p:nvSpPr>
          <p:spPr>
            <a:xfrm>
              <a:off x="0" y="812459"/>
              <a:ext cx="5320405" cy="29483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111111"/>
                  </a:solidFill>
                  <a:latin typeface="Open Sauce"/>
                  <a:ea typeface="Open Sauce"/>
                  <a:cs typeface="Open Sauce"/>
                  <a:sym typeface="Open Sauce"/>
                </a:rPr>
                <a:t>Values are the foundation upon which we build our lives in education. They (should) give us a firm footing to guide us through our educational lives. </a:t>
              </a:r>
            </a:p>
          </p:txBody>
        </p:sp>
        <p:sp>
          <p:nvSpPr>
            <p:cNvPr id="11" name="TextBox 11"/>
            <p:cNvSpPr txBox="1"/>
            <p:nvPr/>
          </p:nvSpPr>
          <p:spPr>
            <a:xfrm>
              <a:off x="0" y="-19050"/>
              <a:ext cx="5320405" cy="506730"/>
            </a:xfrm>
            <a:prstGeom prst="rect">
              <a:avLst/>
            </a:prstGeom>
          </p:spPr>
          <p:txBody>
            <a:bodyPr lIns="0" tIns="0" rIns="0" bIns="0" rtlCol="0" anchor="t">
              <a:spAutoFit/>
            </a:bodyPr>
            <a:lstStyle/>
            <a:p>
              <a:pPr marL="0" lvl="0" indent="0" algn="l">
                <a:lnSpc>
                  <a:spcPts val="3000"/>
                </a:lnSpc>
                <a:spcBef>
                  <a:spcPct val="0"/>
                </a:spcBef>
              </a:pPr>
              <a:r>
                <a:rPr lang="en-US" sz="2400">
                  <a:solidFill>
                    <a:srgbClr val="111111"/>
                  </a:solidFill>
                  <a:latin typeface="Open Sauce"/>
                  <a:ea typeface="Open Sauce"/>
                  <a:cs typeface="Open Sauce"/>
                  <a:sym typeface="Open Sauce"/>
                </a:rPr>
                <a:t>FOUNDATIONS (MAIRIN)</a:t>
              </a:r>
            </a:p>
          </p:txBody>
        </p:sp>
      </p:grpSp>
      <p:sp>
        <p:nvSpPr>
          <p:cNvPr id="12" name="TextBox 12"/>
          <p:cNvSpPr txBox="1"/>
          <p:nvPr/>
        </p:nvSpPr>
        <p:spPr>
          <a:xfrm>
            <a:off x="1028700" y="1085850"/>
            <a:ext cx="16230600" cy="1795780"/>
          </a:xfrm>
          <a:prstGeom prst="rect">
            <a:avLst/>
          </a:prstGeom>
        </p:spPr>
        <p:txBody>
          <a:bodyPr lIns="0" tIns="0" rIns="0" bIns="0" rtlCol="0" anchor="t">
            <a:spAutoFit/>
          </a:bodyPr>
          <a:lstStyle/>
          <a:p>
            <a:pPr marL="0" lvl="0" indent="0" algn="l">
              <a:lnSpc>
                <a:spcPts val="7039"/>
              </a:lnSpc>
            </a:pPr>
            <a:r>
              <a:rPr lang="en-US" sz="6399">
                <a:solidFill>
                  <a:srgbClr val="111111"/>
                </a:solidFill>
                <a:latin typeface="The Youngest Serif"/>
                <a:ea typeface="The Youngest Serif"/>
                <a:cs typeface="The Youngest Serif"/>
                <a:sym typeface="The Youngest Serif"/>
              </a:rPr>
              <a:t>WHAT IS THE ROLE OF VALUES IN OUR GLOBAL CONTEXTS?</a:t>
            </a:r>
          </a:p>
        </p:txBody>
      </p:sp>
      <p:sp>
        <p:nvSpPr>
          <p:cNvPr id="13" name="AutoShape 13"/>
          <p:cNvSpPr/>
          <p:nvPr/>
        </p:nvSpPr>
        <p:spPr>
          <a:xfrm>
            <a:off x="0" y="4025283"/>
            <a:ext cx="18288000" cy="0"/>
          </a:xfrm>
          <a:prstGeom prst="line">
            <a:avLst/>
          </a:prstGeom>
          <a:ln w="19050" cap="rnd">
            <a:solidFill>
              <a:srgbClr val="000000"/>
            </a:solidFill>
            <a:prstDash val="solid"/>
            <a:headEnd type="none" w="sm" len="sm"/>
            <a:tailEnd type="none" w="sm" len="sm"/>
          </a:ln>
        </p:spPr>
        <p:txBody>
          <a:bodyPr/>
          <a:lstStyle/>
          <a:p>
            <a:endParaRPr lang="en-US"/>
          </a:p>
        </p:txBody>
      </p:sp>
      <p:grpSp>
        <p:nvGrpSpPr>
          <p:cNvPr id="14" name="Group 14"/>
          <p:cNvGrpSpPr/>
          <p:nvPr/>
        </p:nvGrpSpPr>
        <p:grpSpPr>
          <a:xfrm>
            <a:off x="13804948" y="4335544"/>
            <a:ext cx="3990304" cy="3201573"/>
            <a:chOff x="0" y="0"/>
            <a:chExt cx="5320405" cy="4268764"/>
          </a:xfrm>
        </p:grpSpPr>
        <p:sp>
          <p:nvSpPr>
            <p:cNvPr id="15" name="TextBox 15"/>
            <p:cNvSpPr txBox="1"/>
            <p:nvPr/>
          </p:nvSpPr>
          <p:spPr>
            <a:xfrm>
              <a:off x="0" y="1320459"/>
              <a:ext cx="5320405" cy="29483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111111"/>
                  </a:solidFill>
                  <a:latin typeface="Open Sauce"/>
                  <a:ea typeface="Open Sauce"/>
                  <a:cs typeface="Open Sauce"/>
                  <a:sym typeface="Open Sauce"/>
                </a:rPr>
                <a:t>In order for humanity to flourish, individuals should take on the individual work of understanding their own values so they may contribute meaningfully to humanity</a:t>
              </a:r>
            </a:p>
          </p:txBody>
        </p:sp>
        <p:sp>
          <p:nvSpPr>
            <p:cNvPr id="16" name="TextBox 16"/>
            <p:cNvSpPr txBox="1"/>
            <p:nvPr/>
          </p:nvSpPr>
          <p:spPr>
            <a:xfrm>
              <a:off x="0" y="-19050"/>
              <a:ext cx="5320405" cy="1014730"/>
            </a:xfrm>
            <a:prstGeom prst="rect">
              <a:avLst/>
            </a:prstGeom>
          </p:spPr>
          <p:txBody>
            <a:bodyPr lIns="0" tIns="0" rIns="0" bIns="0" rtlCol="0" anchor="t">
              <a:spAutoFit/>
            </a:bodyPr>
            <a:lstStyle/>
            <a:p>
              <a:pPr marL="0" lvl="0" indent="0" algn="l">
                <a:lnSpc>
                  <a:spcPts val="3000"/>
                </a:lnSpc>
                <a:spcBef>
                  <a:spcPct val="0"/>
                </a:spcBef>
              </a:pPr>
              <a:r>
                <a:rPr lang="en-US" sz="2400">
                  <a:solidFill>
                    <a:srgbClr val="111111"/>
                  </a:solidFill>
                  <a:latin typeface="Open Sauce"/>
                  <a:ea typeface="Open Sauce"/>
                  <a:cs typeface="Open Sauce"/>
                  <a:sym typeface="Open Sauce"/>
                </a:rPr>
                <a:t>MEANS TO FLOURISH (MICHELLE)</a:t>
              </a:r>
            </a:p>
          </p:txBody>
        </p:sp>
      </p:grpSp>
      <p:grpSp>
        <p:nvGrpSpPr>
          <p:cNvPr id="17" name="Group 17"/>
          <p:cNvGrpSpPr/>
          <p:nvPr/>
        </p:nvGrpSpPr>
        <p:grpSpPr>
          <a:xfrm>
            <a:off x="4921120" y="7537117"/>
            <a:ext cx="12874132" cy="2077623"/>
            <a:chOff x="0" y="0"/>
            <a:chExt cx="22748901" cy="2770164"/>
          </a:xfrm>
        </p:grpSpPr>
        <p:sp>
          <p:nvSpPr>
            <p:cNvPr id="18" name="TextBox 18"/>
            <p:cNvSpPr txBox="1"/>
            <p:nvPr/>
          </p:nvSpPr>
          <p:spPr>
            <a:xfrm>
              <a:off x="0" y="812459"/>
              <a:ext cx="22748901" cy="19577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111111"/>
                  </a:solidFill>
                  <a:latin typeface="Open Sauce"/>
                  <a:ea typeface="Open Sauce"/>
                  <a:cs typeface="Open Sauce"/>
                  <a:sym typeface="Open Sauce"/>
                </a:rPr>
                <a:t>Today and historically, conflicting values are causing massive loss of life, often in the name of religion. In creating our own living-educational-theories, in a culture of inquiry, I see the role of values in our global contexts to be contributing to the spread of values of human flourishing, rather than those that are contributing to the negation of these values. This means accepting an educational responsibility for accounting for our educational influences in learning with values of human flourishing.</a:t>
              </a:r>
            </a:p>
          </p:txBody>
        </p:sp>
        <p:sp>
          <p:nvSpPr>
            <p:cNvPr id="19" name="TextBox 19"/>
            <p:cNvSpPr txBox="1"/>
            <p:nvPr/>
          </p:nvSpPr>
          <p:spPr>
            <a:xfrm>
              <a:off x="0" y="-19050"/>
              <a:ext cx="22748901" cy="506730"/>
            </a:xfrm>
            <a:prstGeom prst="rect">
              <a:avLst/>
            </a:prstGeom>
          </p:spPr>
          <p:txBody>
            <a:bodyPr lIns="0" tIns="0" rIns="0" bIns="0" rtlCol="0" anchor="t">
              <a:spAutoFit/>
            </a:bodyPr>
            <a:lstStyle/>
            <a:p>
              <a:pPr marL="0" lvl="0" indent="0" algn="l">
                <a:lnSpc>
                  <a:spcPts val="3000"/>
                </a:lnSpc>
                <a:spcBef>
                  <a:spcPct val="0"/>
                </a:spcBef>
              </a:pPr>
              <a:r>
                <a:rPr lang="en-US" sz="2400" dirty="0">
                  <a:solidFill>
                    <a:srgbClr val="111111"/>
                  </a:solidFill>
                  <a:latin typeface="Open Sauce"/>
                  <a:ea typeface="Open Sauce"/>
                  <a:cs typeface="Open Sauce"/>
                  <a:sym typeface="Open Sauce"/>
                </a:rPr>
                <a:t>SOURCE OF CONFLICT (JACK)</a:t>
              </a:r>
            </a:p>
          </p:txBody>
        </p:sp>
      </p:grpSp>
      <p:pic>
        <p:nvPicPr>
          <p:cNvPr id="21" name="Picture 20" descr="A qr code on a white background&#10;&#10;Description automatically generated">
            <a:extLst>
              <a:ext uri="{FF2B5EF4-FFF2-40B4-BE49-F238E27FC236}">
                <a16:creationId xmlns:a16="http://schemas.microsoft.com/office/drawing/2014/main" id="{FBD913BE-C8A3-70BA-3DD8-E0E5FDF78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576" y="7018370"/>
            <a:ext cx="3209172" cy="41590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32983"/>
            <a:ext cx="18288000" cy="3654017"/>
          </a:xfrm>
          <a:custGeom>
            <a:avLst/>
            <a:gdLst/>
            <a:ahLst/>
            <a:cxnLst/>
            <a:rect l="l" t="t" r="r" b="b"/>
            <a:pathLst>
              <a:path w="18288000" h="3654017">
                <a:moveTo>
                  <a:pt x="0" y="0"/>
                </a:moveTo>
                <a:lnTo>
                  <a:pt x="18288000" y="0"/>
                </a:lnTo>
                <a:lnTo>
                  <a:pt x="18288000" y="3654017"/>
                </a:lnTo>
                <a:lnTo>
                  <a:pt x="0" y="3654017"/>
                </a:lnTo>
                <a:lnTo>
                  <a:pt x="0" y="0"/>
                </a:lnTo>
                <a:close/>
              </a:path>
            </a:pathLst>
          </a:custGeom>
          <a:blipFill>
            <a:blip r:embed="rId2"/>
            <a:stretch>
              <a:fillRect t="-117011" b="-117011"/>
            </a:stretch>
          </a:blipFill>
        </p:spPr>
        <p:txBody>
          <a:bodyPr/>
          <a:lstStyle/>
          <a:p>
            <a:endParaRPr lang="en-US"/>
          </a:p>
        </p:txBody>
      </p:sp>
      <p:sp>
        <p:nvSpPr>
          <p:cNvPr id="3" name="TextBox 3"/>
          <p:cNvSpPr txBox="1"/>
          <p:nvPr/>
        </p:nvSpPr>
        <p:spPr>
          <a:xfrm>
            <a:off x="516367" y="331492"/>
            <a:ext cx="17533279" cy="1795780"/>
          </a:xfrm>
          <a:prstGeom prst="rect">
            <a:avLst/>
          </a:prstGeom>
        </p:spPr>
        <p:txBody>
          <a:bodyPr lIns="0" tIns="0" rIns="0" bIns="0" rtlCol="0" anchor="t">
            <a:spAutoFit/>
          </a:bodyPr>
          <a:lstStyle/>
          <a:p>
            <a:pPr marL="0" lvl="0" indent="0" algn="l">
              <a:lnSpc>
                <a:spcPts val="7039"/>
              </a:lnSpc>
            </a:pPr>
            <a:r>
              <a:rPr lang="en-US" sz="6399">
                <a:solidFill>
                  <a:srgbClr val="111111"/>
                </a:solidFill>
                <a:latin typeface="The Youngest Serif"/>
                <a:ea typeface="The Youngest Serif"/>
                <a:cs typeface="The Youngest Serif"/>
                <a:sym typeface="The Youngest Serif"/>
              </a:rPr>
              <a:t>WHY SHOULD VALUES BE FOUNDATIONAL IN EDUCATIONAL RESEARCH?</a:t>
            </a:r>
          </a:p>
        </p:txBody>
      </p:sp>
      <p:sp>
        <p:nvSpPr>
          <p:cNvPr id="4" name="TextBox 4"/>
          <p:cNvSpPr txBox="1"/>
          <p:nvPr/>
        </p:nvSpPr>
        <p:spPr>
          <a:xfrm>
            <a:off x="7277912" y="2656131"/>
            <a:ext cx="2678877" cy="2727325"/>
          </a:xfrm>
          <a:prstGeom prst="rect">
            <a:avLst/>
          </a:prstGeom>
        </p:spPr>
        <p:txBody>
          <a:bodyPr lIns="0" tIns="0" rIns="0" bIns="0" rtlCol="0" anchor="t">
            <a:spAutoFit/>
          </a:bodyPr>
          <a:lstStyle/>
          <a:p>
            <a:pPr algn="l">
              <a:lnSpc>
                <a:spcPts val="2449"/>
              </a:lnSpc>
            </a:pPr>
            <a:r>
              <a:rPr lang="en-US" sz="1749" dirty="0" err="1">
                <a:solidFill>
                  <a:srgbClr val="111111"/>
                </a:solidFill>
                <a:latin typeface="Open Sauce"/>
                <a:ea typeface="Open Sauce"/>
                <a:cs typeface="Open Sauce"/>
                <a:sym typeface="Open Sauce"/>
              </a:rPr>
              <a:t>Mairin</a:t>
            </a:r>
            <a:r>
              <a:rPr lang="en-US" sz="1749" dirty="0">
                <a:solidFill>
                  <a:srgbClr val="111111"/>
                </a:solidFill>
                <a:latin typeface="Open Sauce"/>
                <a:ea typeface="Open Sauce"/>
                <a:cs typeface="Open Sauce"/>
                <a:sym typeface="Open Sauce"/>
              </a:rPr>
              <a:t> - Values lie at the heart of what it means to be human. They disrupt the ever-growing emphasis on research that is based solely on statistically driven results</a:t>
            </a:r>
          </a:p>
          <a:p>
            <a:pPr marL="0" lvl="0" indent="0" algn="l">
              <a:lnSpc>
                <a:spcPts val="2449"/>
              </a:lnSpc>
              <a:spcBef>
                <a:spcPct val="0"/>
              </a:spcBef>
            </a:pPr>
            <a:endParaRPr lang="en-US" sz="1749" dirty="0">
              <a:solidFill>
                <a:srgbClr val="111111"/>
              </a:solidFill>
              <a:latin typeface="Open Sauce"/>
              <a:ea typeface="Open Sauce"/>
              <a:cs typeface="Open Sauce"/>
              <a:sym typeface="Open Sauce"/>
            </a:endParaRPr>
          </a:p>
        </p:txBody>
      </p:sp>
      <p:sp>
        <p:nvSpPr>
          <p:cNvPr id="5" name="TextBox 5"/>
          <p:cNvSpPr txBox="1"/>
          <p:nvPr/>
        </p:nvSpPr>
        <p:spPr>
          <a:xfrm>
            <a:off x="10756889" y="2656131"/>
            <a:ext cx="2655977" cy="3641725"/>
          </a:xfrm>
          <a:prstGeom prst="rect">
            <a:avLst/>
          </a:prstGeom>
        </p:spPr>
        <p:txBody>
          <a:bodyPr lIns="0" tIns="0" rIns="0" bIns="0" rtlCol="0" anchor="t">
            <a:spAutoFit/>
          </a:bodyPr>
          <a:lstStyle/>
          <a:p>
            <a:pPr marL="0" lvl="0" indent="0" algn="l">
              <a:lnSpc>
                <a:spcPts val="2449"/>
              </a:lnSpc>
              <a:spcBef>
                <a:spcPct val="0"/>
              </a:spcBef>
            </a:pPr>
            <a:r>
              <a:rPr lang="en-US" sz="1749">
                <a:solidFill>
                  <a:srgbClr val="111111"/>
                </a:solidFill>
                <a:latin typeface="Open Sauce"/>
                <a:ea typeface="Open Sauce"/>
                <a:cs typeface="Open Sauce"/>
                <a:sym typeface="Open Sauce"/>
              </a:rPr>
              <a:t>Michelle - We have a responsibility to understand our own values and how they influence our research, decisions, and relationships. In the same way that we discuss validity, bias, and limitations...values should be an open part of that dialogue.</a:t>
            </a:r>
          </a:p>
        </p:txBody>
      </p:sp>
      <p:sp>
        <p:nvSpPr>
          <p:cNvPr id="6" name="TextBox 6"/>
          <p:cNvSpPr txBox="1"/>
          <p:nvPr/>
        </p:nvSpPr>
        <p:spPr>
          <a:xfrm>
            <a:off x="14212966" y="2656131"/>
            <a:ext cx="3471052" cy="2727325"/>
          </a:xfrm>
          <a:prstGeom prst="rect">
            <a:avLst/>
          </a:prstGeom>
        </p:spPr>
        <p:txBody>
          <a:bodyPr lIns="0" tIns="0" rIns="0" bIns="0" rtlCol="0" anchor="t">
            <a:spAutoFit/>
          </a:bodyPr>
          <a:lstStyle/>
          <a:p>
            <a:pPr marL="0" lvl="0" indent="0" algn="l">
              <a:lnSpc>
                <a:spcPts val="2449"/>
              </a:lnSpc>
              <a:spcBef>
                <a:spcPct val="0"/>
              </a:spcBef>
            </a:pPr>
            <a:r>
              <a:rPr lang="en-US" sz="1749">
                <a:solidFill>
                  <a:srgbClr val="111111"/>
                </a:solidFill>
                <a:latin typeface="Open Sauce"/>
                <a:ea typeface="Open Sauce"/>
                <a:cs typeface="Open Sauce"/>
                <a:sym typeface="Open Sauce"/>
              </a:rPr>
              <a:t>Jack - Distinguishing something as educational means making of value judgement of approval. Hence values are foundational in educational research.  Which values are foundational in educational research in different cultural context is a matter of controversy. </a:t>
            </a:r>
          </a:p>
        </p:txBody>
      </p:sp>
      <p:sp>
        <p:nvSpPr>
          <p:cNvPr id="7" name="TextBox 7"/>
          <p:cNvSpPr txBox="1"/>
          <p:nvPr/>
        </p:nvSpPr>
        <p:spPr>
          <a:xfrm>
            <a:off x="516367" y="2656131"/>
            <a:ext cx="2753023" cy="3605554"/>
          </a:xfrm>
          <a:prstGeom prst="rect">
            <a:avLst/>
          </a:prstGeom>
        </p:spPr>
        <p:txBody>
          <a:bodyPr lIns="0" tIns="0" rIns="0" bIns="0" rtlCol="0" anchor="t">
            <a:spAutoFit/>
          </a:bodyPr>
          <a:lstStyle/>
          <a:p>
            <a:pPr marL="0" lvl="0" indent="0" algn="l">
              <a:lnSpc>
                <a:spcPts val="2447"/>
              </a:lnSpc>
              <a:spcBef>
                <a:spcPct val="0"/>
              </a:spcBef>
            </a:pPr>
            <a:r>
              <a:rPr lang="en-US" sz="1748" dirty="0">
                <a:solidFill>
                  <a:srgbClr val="111111"/>
                </a:solidFill>
                <a:latin typeface="Open Sauce"/>
                <a:ea typeface="Open Sauce"/>
                <a:cs typeface="Open Sauce"/>
                <a:sym typeface="Open Sauce"/>
              </a:rPr>
              <a:t>Parbati - Value (as an inherent quality) drives researchers and co-researchers to achieve common goal/s for exploring contextual needs and strengths, addressing issues, concerns and problems and thereby planning for a better future for the coming generation</a:t>
            </a:r>
          </a:p>
        </p:txBody>
      </p:sp>
      <p:sp>
        <p:nvSpPr>
          <p:cNvPr id="8" name="TextBox 8"/>
          <p:cNvSpPr txBox="1"/>
          <p:nvPr/>
        </p:nvSpPr>
        <p:spPr>
          <a:xfrm>
            <a:off x="3667676" y="2656131"/>
            <a:ext cx="2925541" cy="2727325"/>
          </a:xfrm>
          <a:prstGeom prst="rect">
            <a:avLst/>
          </a:prstGeom>
        </p:spPr>
        <p:txBody>
          <a:bodyPr lIns="0" tIns="0" rIns="0" bIns="0" rtlCol="0" anchor="t">
            <a:spAutoFit/>
          </a:bodyPr>
          <a:lstStyle/>
          <a:p>
            <a:pPr marL="0" lvl="0" indent="0" algn="l">
              <a:lnSpc>
                <a:spcPts val="2449"/>
              </a:lnSpc>
              <a:spcBef>
                <a:spcPct val="0"/>
              </a:spcBef>
            </a:pPr>
            <a:r>
              <a:rPr lang="en-US" sz="1749" dirty="0">
                <a:solidFill>
                  <a:srgbClr val="111111"/>
                </a:solidFill>
                <a:latin typeface="Open Sauce"/>
                <a:ea typeface="Open Sauce"/>
                <a:cs typeface="Open Sauce"/>
                <a:sym typeface="Open Sauce"/>
              </a:rPr>
              <a:t>Jackie - An awareness of one’s values and commitment to adhering to them, while recognizing that full adherence is not possible, is elemental to educational research as it is by its nature geared to learning and improvement.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EBFD4"/>
        </a:solidFill>
        <a:effectLst/>
      </p:bgPr>
    </p:bg>
    <p:spTree>
      <p:nvGrpSpPr>
        <p:cNvPr id="1" name=""/>
        <p:cNvGrpSpPr/>
        <p:nvPr/>
      </p:nvGrpSpPr>
      <p:grpSpPr>
        <a:xfrm>
          <a:off x="0" y="0"/>
          <a:ext cx="0" cy="0"/>
          <a:chOff x="0" y="0"/>
          <a:chExt cx="0" cy="0"/>
        </a:xfrm>
      </p:grpSpPr>
      <p:sp>
        <p:nvSpPr>
          <p:cNvPr id="2" name="TextBox 2"/>
          <p:cNvSpPr txBox="1"/>
          <p:nvPr/>
        </p:nvSpPr>
        <p:spPr>
          <a:xfrm>
            <a:off x="9943764" y="597483"/>
            <a:ext cx="7491691" cy="1694617"/>
          </a:xfrm>
          <a:prstGeom prst="rect">
            <a:avLst/>
          </a:prstGeom>
        </p:spPr>
        <p:txBody>
          <a:bodyPr lIns="0" tIns="0" rIns="0" bIns="0" rtlCol="0" anchor="t">
            <a:spAutoFit/>
          </a:bodyPr>
          <a:lstStyle/>
          <a:p>
            <a:pPr marL="0" lvl="0" indent="0" algn="l">
              <a:lnSpc>
                <a:spcPts val="2282"/>
              </a:lnSpc>
            </a:pPr>
            <a:r>
              <a:rPr lang="en-US" sz="1521">
                <a:solidFill>
                  <a:srgbClr val="111111"/>
                </a:solidFill>
                <a:latin typeface="Open Sauce"/>
                <a:ea typeface="Open Sauce"/>
                <a:cs typeface="Open Sauce"/>
                <a:sym typeface="Open Sauce"/>
              </a:rPr>
              <a:t>Jack - Values can be integrated into educational research in inquiries of the kind, ‘How do I enhance the educational influences of my professional practice with values of human flourishing?’ The values can inform both the judgements on what counts as ‘enhancing the educational influences’ and the standards of judgement for evaluating the validity of the knowledge-claims in explanations of educational influences. </a:t>
            </a:r>
          </a:p>
        </p:txBody>
      </p:sp>
      <p:sp>
        <p:nvSpPr>
          <p:cNvPr id="3" name="TextBox 3"/>
          <p:cNvSpPr txBox="1"/>
          <p:nvPr/>
        </p:nvSpPr>
        <p:spPr>
          <a:xfrm>
            <a:off x="1028700" y="2076146"/>
            <a:ext cx="7118534" cy="5724525"/>
          </a:xfrm>
          <a:prstGeom prst="rect">
            <a:avLst/>
          </a:prstGeom>
        </p:spPr>
        <p:txBody>
          <a:bodyPr lIns="0" tIns="0" rIns="0" bIns="0" rtlCol="0" anchor="t">
            <a:spAutoFit/>
          </a:bodyPr>
          <a:lstStyle/>
          <a:p>
            <a:pPr marL="0" lvl="0" indent="0" algn="l">
              <a:lnSpc>
                <a:spcPts val="7508"/>
              </a:lnSpc>
            </a:pPr>
            <a:r>
              <a:rPr lang="en-US" sz="6256">
                <a:solidFill>
                  <a:srgbClr val="111111"/>
                </a:solidFill>
                <a:latin typeface="The Youngest Serif"/>
                <a:ea typeface="The Youngest Serif"/>
                <a:cs typeface="The Youngest Serif"/>
                <a:sym typeface="The Youngest Serif"/>
              </a:rPr>
              <a:t>IN WHAT WAYS CAN VALUES BE INTEGRATED INTO EDUCATIONAL RESEARCH?</a:t>
            </a:r>
          </a:p>
        </p:txBody>
      </p:sp>
      <p:sp>
        <p:nvSpPr>
          <p:cNvPr id="4" name="TextBox 4"/>
          <p:cNvSpPr txBox="1"/>
          <p:nvPr/>
        </p:nvSpPr>
        <p:spPr>
          <a:xfrm>
            <a:off x="9943764" y="2751277"/>
            <a:ext cx="7325295" cy="1694617"/>
          </a:xfrm>
          <a:prstGeom prst="rect">
            <a:avLst/>
          </a:prstGeom>
        </p:spPr>
        <p:txBody>
          <a:bodyPr lIns="0" tIns="0" rIns="0" bIns="0" rtlCol="0" anchor="t">
            <a:spAutoFit/>
          </a:bodyPr>
          <a:lstStyle/>
          <a:p>
            <a:pPr marL="0" lvl="0" indent="0" algn="l">
              <a:lnSpc>
                <a:spcPts val="2282"/>
              </a:lnSpc>
            </a:pPr>
            <a:r>
              <a:rPr lang="en-US" sz="1521">
                <a:solidFill>
                  <a:srgbClr val="111111"/>
                </a:solidFill>
                <a:latin typeface="Open Sauce"/>
                <a:ea typeface="Open Sauce"/>
                <a:cs typeface="Open Sauce"/>
                <a:sym typeface="Open Sauce"/>
              </a:rPr>
              <a:t>Parbati - Values such as hidden curriculum of education research which are already there embedded throughout the research process, there is the need of uncovering unexplored or uncovered with the help of the question-how can i improve what I am doing? Perhaps we may need to explore the best out of all the values to live fully to influence in the learning of self and others for greater good., that is, to contribute in our global contexts</a:t>
            </a:r>
          </a:p>
        </p:txBody>
      </p:sp>
      <p:sp>
        <p:nvSpPr>
          <p:cNvPr id="5" name="TextBox 5"/>
          <p:cNvSpPr txBox="1"/>
          <p:nvPr/>
        </p:nvSpPr>
        <p:spPr>
          <a:xfrm>
            <a:off x="9934005" y="4905071"/>
            <a:ext cx="7325295" cy="1123117"/>
          </a:xfrm>
          <a:prstGeom prst="rect">
            <a:avLst/>
          </a:prstGeom>
        </p:spPr>
        <p:txBody>
          <a:bodyPr lIns="0" tIns="0" rIns="0" bIns="0" rtlCol="0" anchor="t">
            <a:spAutoFit/>
          </a:bodyPr>
          <a:lstStyle/>
          <a:p>
            <a:pPr marL="0" lvl="0" indent="0" algn="l">
              <a:lnSpc>
                <a:spcPts val="2282"/>
              </a:lnSpc>
            </a:pPr>
            <a:r>
              <a:rPr lang="en-US" sz="1521">
                <a:solidFill>
                  <a:srgbClr val="111111"/>
                </a:solidFill>
                <a:latin typeface="Open Sauce"/>
                <a:ea typeface="Open Sauce"/>
                <a:cs typeface="Open Sauce"/>
                <a:sym typeface="Open Sauce"/>
              </a:rPr>
              <a:t>Jackie - I am integrating values in global contexts by encouraging and supporting practitioner researchers to ask, research, and answer, ‘How can I improve my practice?‘ I mentor individuals in cultures of inquiry to increase their understandings of their values. </a:t>
            </a:r>
          </a:p>
        </p:txBody>
      </p:sp>
      <p:sp>
        <p:nvSpPr>
          <p:cNvPr id="6" name="TextBox 6"/>
          <p:cNvSpPr txBox="1"/>
          <p:nvPr/>
        </p:nvSpPr>
        <p:spPr>
          <a:xfrm>
            <a:off x="9934005" y="6391804"/>
            <a:ext cx="7325295" cy="1408867"/>
          </a:xfrm>
          <a:prstGeom prst="rect">
            <a:avLst/>
          </a:prstGeom>
        </p:spPr>
        <p:txBody>
          <a:bodyPr lIns="0" tIns="0" rIns="0" bIns="0" rtlCol="0" anchor="t">
            <a:spAutoFit/>
          </a:bodyPr>
          <a:lstStyle/>
          <a:p>
            <a:pPr algn="l">
              <a:lnSpc>
                <a:spcPts val="2282"/>
              </a:lnSpc>
            </a:pPr>
            <a:r>
              <a:rPr lang="en-US" sz="1521" dirty="0" err="1">
                <a:solidFill>
                  <a:srgbClr val="111111"/>
                </a:solidFill>
                <a:latin typeface="Open Sauce"/>
                <a:ea typeface="Open Sauce"/>
                <a:cs typeface="Open Sauce"/>
                <a:sym typeface="Open Sauce"/>
              </a:rPr>
              <a:t>Mairin</a:t>
            </a:r>
            <a:r>
              <a:rPr lang="en-US" sz="1521" dirty="0">
                <a:solidFill>
                  <a:srgbClr val="111111"/>
                </a:solidFill>
                <a:latin typeface="Open Sauce"/>
                <a:ea typeface="Open Sauce"/>
                <a:cs typeface="Open Sauce"/>
                <a:sym typeface="Open Sauce"/>
              </a:rPr>
              <a:t> - I am integrating my values in  global contexts by being involved with this research group. I also see my values in how I co-convene NEARI – the </a:t>
            </a:r>
            <a:r>
              <a:rPr lang="en-US" sz="1521" u="sng" dirty="0">
                <a:solidFill>
                  <a:srgbClr val="111111"/>
                </a:solidFill>
                <a:latin typeface="Open Sauce"/>
                <a:ea typeface="Open Sauce"/>
                <a:cs typeface="Open Sauce"/>
                <a:sym typeface="Open Sauce"/>
                <a:hlinkClick r:id="rId2" tooltip="http://www.eari.ie"/>
              </a:rPr>
              <a:t>Network for Educational Action Research (Ireland)</a:t>
            </a:r>
            <a:r>
              <a:rPr lang="en-US" sz="1521" dirty="0">
                <a:solidFill>
                  <a:srgbClr val="111111"/>
                </a:solidFill>
                <a:latin typeface="Open Sauce"/>
                <a:ea typeface="Open Sauce"/>
                <a:cs typeface="Open Sauce"/>
                <a:sym typeface="Open Sauce"/>
              </a:rPr>
              <a:t>. I also see my values as president of the </a:t>
            </a:r>
            <a:r>
              <a:rPr lang="en-US" sz="1521" u="sng" dirty="0">
                <a:solidFill>
                  <a:srgbClr val="111111"/>
                </a:solidFill>
                <a:latin typeface="Open Sauce"/>
                <a:ea typeface="Open Sauce"/>
                <a:cs typeface="Open Sauce"/>
                <a:sym typeface="Open Sauce"/>
                <a:hlinkClick r:id="rId3" tooltip="http://www.esai.ie"/>
              </a:rPr>
              <a:t>Educational Studies Association of Ireland</a:t>
            </a:r>
            <a:r>
              <a:rPr lang="en-US" sz="1521" dirty="0">
                <a:solidFill>
                  <a:srgbClr val="111111"/>
                </a:solidFill>
                <a:latin typeface="Open Sauce"/>
                <a:ea typeface="Open Sauce"/>
                <a:cs typeface="Open Sauce"/>
                <a:sym typeface="Open Sauce"/>
              </a:rPr>
              <a:t> (2024-2026).</a:t>
            </a:r>
          </a:p>
          <a:p>
            <a:pPr marL="0" lvl="0" indent="0" algn="l">
              <a:lnSpc>
                <a:spcPts val="2282"/>
              </a:lnSpc>
            </a:pPr>
            <a:endParaRPr lang="en-US" sz="1521" dirty="0">
              <a:solidFill>
                <a:srgbClr val="111111"/>
              </a:solidFill>
              <a:latin typeface="Open Sauce"/>
              <a:ea typeface="Open Sauce"/>
              <a:cs typeface="Open Sauce"/>
              <a:sym typeface="Open Sauce"/>
            </a:endParaRPr>
          </a:p>
        </p:txBody>
      </p:sp>
      <p:sp>
        <p:nvSpPr>
          <p:cNvPr id="7" name="TextBox 7"/>
          <p:cNvSpPr txBox="1"/>
          <p:nvPr/>
        </p:nvSpPr>
        <p:spPr>
          <a:xfrm>
            <a:off x="9934005" y="8004135"/>
            <a:ext cx="7325295" cy="1150892"/>
          </a:xfrm>
          <a:prstGeom prst="rect">
            <a:avLst/>
          </a:prstGeom>
        </p:spPr>
        <p:txBody>
          <a:bodyPr lIns="0" tIns="0" rIns="0" bIns="0" rtlCol="0" anchor="t">
            <a:spAutoFit/>
          </a:bodyPr>
          <a:lstStyle/>
          <a:p>
            <a:pPr marL="0" lvl="0" indent="0" algn="l">
              <a:lnSpc>
                <a:spcPts val="2282"/>
              </a:lnSpc>
            </a:pPr>
            <a:r>
              <a:rPr lang="en-US" sz="1521" dirty="0">
                <a:solidFill>
                  <a:srgbClr val="111111"/>
                </a:solidFill>
                <a:latin typeface="Open Sauce"/>
                <a:ea typeface="Open Sauce"/>
                <a:cs typeface="Open Sauce"/>
                <a:sym typeface="Open Sauce"/>
                <a:hlinkClick r:id="rId4"/>
              </a:rPr>
              <a:t>Michelle - </a:t>
            </a:r>
            <a:r>
              <a:rPr lang="en-US" sz="1521" dirty="0">
                <a:solidFill>
                  <a:srgbClr val="111111"/>
                </a:solidFill>
                <a:latin typeface="Open Sauce"/>
                <a:ea typeface="Open Sauce"/>
                <a:cs typeface="Open Sauce"/>
                <a:sym typeface="Open Sauce"/>
              </a:rPr>
              <a:t>I work from values of care and connection, with a goal of supporting teachers/students in the development of their own voice and power in educational research and decision-making. I intentionally try to create spaces (cultures of inquiry) </a:t>
            </a:r>
            <a:r>
              <a:rPr lang="en-US" sz="1521" u="sng" dirty="0">
                <a:solidFill>
                  <a:srgbClr val="111111"/>
                </a:solidFill>
                <a:latin typeface="Open Sauce"/>
                <a:ea typeface="Open Sauce"/>
                <a:cs typeface="Open Sauce"/>
                <a:sym typeface="Open Sauce"/>
                <a:hlinkClick r:id="rId5" tooltip="http://www.ejolts.net"/>
              </a:rPr>
              <a:t>where we can do this work</a:t>
            </a:r>
            <a:r>
              <a:rPr lang="en-US" sz="1521" dirty="0">
                <a:solidFill>
                  <a:srgbClr val="111111"/>
                </a:solidFill>
                <a:latin typeface="Open Sauce"/>
                <a:ea typeface="Open Sauce"/>
                <a:cs typeface="Open Sauce"/>
                <a:sym typeface="Open Sauce"/>
              </a:rPr>
              <a:t>.</a:t>
            </a:r>
          </a:p>
        </p:txBody>
      </p:sp>
      <p:grpSp>
        <p:nvGrpSpPr>
          <p:cNvPr id="8" name="Group 8"/>
          <p:cNvGrpSpPr/>
          <p:nvPr/>
        </p:nvGrpSpPr>
        <p:grpSpPr>
          <a:xfrm>
            <a:off x="9144000" y="1702257"/>
            <a:ext cx="219788" cy="6882486"/>
            <a:chOff x="0" y="0"/>
            <a:chExt cx="293051" cy="9176648"/>
          </a:xfrm>
        </p:grpSpPr>
        <p:sp>
          <p:nvSpPr>
            <p:cNvPr id="9" name="AutoShape 9"/>
            <p:cNvSpPr/>
            <p:nvPr/>
          </p:nvSpPr>
          <p:spPr>
            <a:xfrm>
              <a:off x="126759" y="219788"/>
              <a:ext cx="39533" cy="8737072"/>
            </a:xfrm>
            <a:prstGeom prst="rect">
              <a:avLst/>
            </a:prstGeom>
            <a:solidFill>
              <a:srgbClr val="000000"/>
            </a:solidFill>
          </p:spPr>
          <p:txBody>
            <a:bodyPr/>
            <a:lstStyle/>
            <a:p>
              <a:endParaRPr lang="en-US"/>
            </a:p>
          </p:txBody>
        </p:sp>
        <p:grpSp>
          <p:nvGrpSpPr>
            <p:cNvPr id="10" name="Group 10"/>
            <p:cNvGrpSpPr/>
            <p:nvPr/>
          </p:nvGrpSpPr>
          <p:grpSpPr>
            <a:xfrm>
              <a:off x="0" y="0"/>
              <a:ext cx="293051" cy="293051"/>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2" name="Group 12"/>
            <p:cNvGrpSpPr/>
            <p:nvPr/>
          </p:nvGrpSpPr>
          <p:grpSpPr>
            <a:xfrm>
              <a:off x="0" y="2220899"/>
              <a:ext cx="293051" cy="293051"/>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4" name="Group 14"/>
            <p:cNvGrpSpPr/>
            <p:nvPr/>
          </p:nvGrpSpPr>
          <p:grpSpPr>
            <a:xfrm>
              <a:off x="0" y="4441799"/>
              <a:ext cx="293051" cy="293051"/>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6" name="Group 16"/>
            <p:cNvGrpSpPr/>
            <p:nvPr/>
          </p:nvGrpSpPr>
          <p:grpSpPr>
            <a:xfrm>
              <a:off x="0" y="6662698"/>
              <a:ext cx="293051" cy="29305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8" name="Group 18"/>
            <p:cNvGrpSpPr/>
            <p:nvPr/>
          </p:nvGrpSpPr>
          <p:grpSpPr>
            <a:xfrm>
              <a:off x="0" y="8883597"/>
              <a:ext cx="293051" cy="293051"/>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BFD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867400" cy="4229100"/>
            <a:chOff x="0" y="0"/>
            <a:chExt cx="12192000" cy="13716000"/>
          </a:xfrm>
        </p:grpSpPr>
        <p:pic>
          <p:nvPicPr>
            <p:cNvPr id="3" name="Picture 3"/>
            <p:cNvPicPr>
              <a:picLocks noChangeAspect="1"/>
            </p:cNvPicPr>
            <p:nvPr/>
          </p:nvPicPr>
          <p:blipFill>
            <a:blip r:embed="rId2"/>
            <a:srcRect l="11629" r="11629"/>
            <a:stretch>
              <a:fillRect/>
            </a:stretch>
          </p:blipFill>
          <p:spPr>
            <a:xfrm>
              <a:off x="0" y="0"/>
              <a:ext cx="12192000" cy="13716000"/>
            </a:xfrm>
            <a:prstGeom prst="rect">
              <a:avLst/>
            </a:prstGeom>
          </p:spPr>
        </p:pic>
      </p:grpSp>
      <p:sp>
        <p:nvSpPr>
          <p:cNvPr id="4" name="TextBox 4"/>
          <p:cNvSpPr txBox="1"/>
          <p:nvPr/>
        </p:nvSpPr>
        <p:spPr>
          <a:xfrm>
            <a:off x="8153401" y="2504315"/>
            <a:ext cx="9816056" cy="7028527"/>
          </a:xfrm>
          <a:prstGeom prst="rect">
            <a:avLst/>
          </a:prstGeom>
        </p:spPr>
        <p:txBody>
          <a:bodyPr wrap="square" lIns="0" tIns="0" rIns="0" bIns="0" rtlCol="0" anchor="t">
            <a:spAutoFit/>
          </a:bodyPr>
          <a:lstStyle/>
          <a:p>
            <a:pPr algn="l">
              <a:lnSpc>
                <a:spcPts val="5938"/>
              </a:lnSpc>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Jack’s website: </a:t>
            </a:r>
            <a:r>
              <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3" tooltip="http://www.actionresearch.net"/>
              </a:rPr>
              <a:t>www.actionresearch.net</a:t>
            </a:r>
          </a:p>
          <a:p>
            <a:br>
              <a:rPr lang="en-IE" sz="2800" dirty="0">
                <a:effectLst/>
                <a:latin typeface="Open Sans" panose="020B0606030504020204" pitchFamily="34" charset="0"/>
                <a:ea typeface="Open Sans" panose="020B0606030504020204" pitchFamily="34" charset="0"/>
                <a:cs typeface="Open Sans" panose="020B0606030504020204" pitchFamily="34" charset="0"/>
              </a:rPr>
            </a:br>
            <a:r>
              <a:rPr lang="en-IE" sz="2800" i="1" dirty="0">
                <a:effectLst/>
                <a:latin typeface="Open Sans" panose="020B0606030504020204" pitchFamily="34" charset="0"/>
                <a:ea typeface="Open Sans" panose="020B0606030504020204" pitchFamily="34" charset="0"/>
                <a:cs typeface="Open Sans" panose="020B0606030504020204" pitchFamily="34" charset="0"/>
              </a:rPr>
              <a:t>Incorporating Eastern Wisdom Traditions in Transformative Educational Research </a:t>
            </a:r>
            <a:r>
              <a:rPr lang="en-IE" sz="2800" dirty="0">
                <a:effectLst/>
                <a:latin typeface="Open Sans" panose="020B0606030504020204" pitchFamily="34" charset="0"/>
                <a:ea typeface="Open Sans" panose="020B0606030504020204" pitchFamily="34" charset="0"/>
                <a:cs typeface="Open Sans" panose="020B0606030504020204" pitchFamily="34" charset="0"/>
              </a:rPr>
              <a:t> </a:t>
            </a:r>
            <a:r>
              <a:rPr lang="en-IE" sz="2800" dirty="0">
                <a:latin typeface="Open Sans" panose="020B0606030504020204" pitchFamily="34" charset="0"/>
                <a:ea typeface="Open Sans" panose="020B0606030504020204" pitchFamily="34" charset="0"/>
                <a:cs typeface="Open Sans" panose="020B0606030504020204" pitchFamily="34" charset="0"/>
              </a:rPr>
              <a:t>by </a:t>
            </a:r>
            <a:r>
              <a:rPr lang="en-IE" sz="2800" dirty="0">
                <a:effectLst/>
                <a:latin typeface="Open Sans" panose="020B0606030504020204" pitchFamily="34" charset="0"/>
                <a:ea typeface="Open Sans" panose="020B0606030504020204" pitchFamily="34" charset="0"/>
                <a:cs typeface="Open Sans" panose="020B0606030504020204" pitchFamily="34" charset="0"/>
              </a:rPr>
              <a:t>Chet Nath </a:t>
            </a:r>
            <a:r>
              <a:rPr lang="en-IE" sz="2800" dirty="0" err="1">
                <a:effectLst/>
                <a:latin typeface="Open Sans" panose="020B0606030504020204" pitchFamily="34" charset="0"/>
                <a:ea typeface="Open Sans" panose="020B0606030504020204" pitchFamily="34" charset="0"/>
                <a:cs typeface="Open Sans" panose="020B0606030504020204" pitchFamily="34" charset="0"/>
              </a:rPr>
              <a:t>Panta</a:t>
            </a:r>
            <a:r>
              <a:rPr lang="en-IE" sz="2800" dirty="0">
                <a:effectLst/>
                <a:latin typeface="Open Sans" panose="020B0606030504020204" pitchFamily="34" charset="0"/>
                <a:ea typeface="Open Sans" panose="020B0606030504020204" pitchFamily="34" charset="0"/>
                <a:cs typeface="Open Sans" panose="020B0606030504020204" pitchFamily="34" charset="0"/>
              </a:rPr>
              <a:t>, Parbati </a:t>
            </a:r>
            <a:r>
              <a:rPr lang="en-IE" sz="2800" dirty="0" err="1">
                <a:effectLst/>
                <a:latin typeface="Open Sans" panose="020B0606030504020204" pitchFamily="34" charset="0"/>
                <a:ea typeface="Open Sans" panose="020B0606030504020204" pitchFamily="34" charset="0"/>
                <a:cs typeface="Open Sans" panose="020B0606030504020204" pitchFamily="34" charset="0"/>
              </a:rPr>
              <a:t>Dhungana</a:t>
            </a:r>
            <a:r>
              <a:rPr lang="en-IE" sz="2800" dirty="0">
                <a:effectLst/>
                <a:latin typeface="Open Sans" panose="020B0606030504020204" pitchFamily="34" charset="0"/>
                <a:ea typeface="Open Sans" panose="020B0606030504020204" pitchFamily="34" charset="0"/>
                <a:cs typeface="Open Sans" panose="020B0606030504020204" pitchFamily="34" charset="0"/>
              </a:rPr>
              <a:t>, Bal Chandra Luitel </a:t>
            </a:r>
          </a:p>
          <a:p>
            <a:r>
              <a:rPr lang="en-IE" sz="2800" i="1" dirty="0">
                <a:effectLst/>
                <a:latin typeface="Open Sans" panose="020B0606030504020204" pitchFamily="34" charset="0"/>
                <a:ea typeface="Open Sans" panose="020B0606030504020204" pitchFamily="34" charset="0"/>
                <a:cs typeface="Open Sans" panose="020B0606030504020204" pitchFamily="34" charset="0"/>
              </a:rPr>
              <a:t> </a:t>
            </a:r>
          </a:p>
          <a:p>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Copies of mentioned articles:</a:t>
            </a:r>
          </a:p>
          <a:p>
            <a:pPr algn="l">
              <a:lnSpc>
                <a:spcPts val="5938"/>
              </a:lnSpc>
            </a:pPr>
            <a:r>
              <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4" tooltip="http://www.ejolts.net"/>
              </a:rPr>
              <a:t>www.ejolts.net</a:t>
            </a:r>
          </a:p>
          <a:p>
            <a:pPr algn="l">
              <a:lnSpc>
                <a:spcPts val="5938"/>
              </a:lnSpc>
            </a:pPr>
            <a:endPar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4" tooltip="http://www.ejolts.net"/>
            </a:endParaRPr>
          </a:p>
          <a:p>
            <a:pPr algn="l">
              <a:lnSpc>
                <a:spcPts val="5938"/>
              </a:lnSpc>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NEARI website: </a:t>
            </a:r>
            <a:r>
              <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5" tooltip="http://www.eari.ie"/>
              </a:rPr>
              <a:t>www.eari.ie</a:t>
            </a:r>
          </a:p>
          <a:p>
            <a:pPr algn="l">
              <a:lnSpc>
                <a:spcPts val="5938"/>
              </a:lnSpc>
            </a:pPr>
            <a:endPar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5" tooltip="http://www.eari.ie"/>
            </a:endParaRPr>
          </a:p>
          <a:p>
            <a:pPr marL="0" lvl="0" indent="0" algn="l">
              <a:lnSpc>
                <a:spcPts val="5938"/>
              </a:lnSpc>
              <a:spcBef>
                <a:spcPct val="0"/>
              </a:spcBef>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Educational Studies Association of Ireland: </a:t>
            </a:r>
            <a:r>
              <a:rPr lang="en-US"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hlinkClick r:id="rId6" tooltip="http://www.esai.ie"/>
              </a:rPr>
              <a:t>www.esai.ie</a:t>
            </a:r>
          </a:p>
        </p:txBody>
      </p:sp>
      <p:sp>
        <p:nvSpPr>
          <p:cNvPr id="5" name="TextBox 5"/>
          <p:cNvSpPr txBox="1"/>
          <p:nvPr/>
        </p:nvSpPr>
        <p:spPr>
          <a:xfrm>
            <a:off x="9521681" y="200393"/>
            <a:ext cx="8447775" cy="2143125"/>
          </a:xfrm>
          <a:prstGeom prst="rect">
            <a:avLst/>
          </a:prstGeom>
        </p:spPr>
        <p:txBody>
          <a:bodyPr lIns="0" tIns="0" rIns="0" bIns="0" rtlCol="0" anchor="t">
            <a:spAutoFit/>
          </a:bodyPr>
          <a:lstStyle/>
          <a:p>
            <a:pPr marL="0" lvl="0" indent="0" algn="ctr">
              <a:lnSpc>
                <a:spcPts val="8400"/>
              </a:lnSpc>
              <a:spcBef>
                <a:spcPct val="0"/>
              </a:spcBef>
            </a:pPr>
            <a:r>
              <a:rPr lang="en-US" sz="7000" b="1">
                <a:solidFill>
                  <a:srgbClr val="000000"/>
                </a:solidFill>
                <a:latin typeface="Open Sans Bold"/>
                <a:ea typeface="Open Sans Bold"/>
                <a:cs typeface="Open Sans Bold"/>
                <a:sym typeface="Open Sans Bold"/>
              </a:rPr>
              <a:t>References &amp; Resources</a:t>
            </a:r>
          </a:p>
        </p:txBody>
      </p:sp>
      <p:pic>
        <p:nvPicPr>
          <p:cNvPr id="7" name="Picture 6" descr="A book cover of a person sitting on a green plant&#10;&#10;Description automatically generated">
            <a:extLst>
              <a:ext uri="{FF2B5EF4-FFF2-40B4-BE49-F238E27FC236}">
                <a16:creationId xmlns:a16="http://schemas.microsoft.com/office/drawing/2014/main" id="{C952A35D-794E-63EA-2ACF-FC699A810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471" y="5143500"/>
            <a:ext cx="3238853" cy="4849025"/>
          </a:xfrm>
          <a:prstGeom prst="rect">
            <a:avLst/>
          </a:prstGeom>
        </p:spPr>
      </p:pic>
      <p:pic>
        <p:nvPicPr>
          <p:cNvPr id="9" name="Picture 8" descr="A qr code with a black background&#10;&#10;Description automatically generated">
            <a:extLst>
              <a:ext uri="{FF2B5EF4-FFF2-40B4-BE49-F238E27FC236}">
                <a16:creationId xmlns:a16="http://schemas.microsoft.com/office/drawing/2014/main" id="{882059A4-DAFF-61BC-5732-5937AF013B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1" y="7505700"/>
            <a:ext cx="1918846" cy="2486824"/>
          </a:xfrm>
          <a:prstGeom prst="rect">
            <a:avLst/>
          </a:prstGeom>
        </p:spPr>
      </p:pic>
      <p:cxnSp>
        <p:nvCxnSpPr>
          <p:cNvPr id="10" name="Straight Connector 9">
            <a:extLst>
              <a:ext uri="{FF2B5EF4-FFF2-40B4-BE49-F238E27FC236}">
                <a16:creationId xmlns:a16="http://schemas.microsoft.com/office/drawing/2014/main" id="{560370C5-8DE8-D42C-11B7-A09779FAE0DA}"/>
              </a:ext>
            </a:extLst>
          </p:cNvPr>
          <p:cNvCxnSpPr>
            <a:cxnSpLocks/>
          </p:cNvCxnSpPr>
          <p:nvPr/>
        </p:nvCxnSpPr>
        <p:spPr>
          <a:xfrm>
            <a:off x="7848600" y="3619500"/>
            <a:ext cx="0" cy="591334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FD5"/>
        </a:solidFill>
        <a:effectLst/>
      </p:bgPr>
    </p:bg>
    <p:spTree>
      <p:nvGrpSpPr>
        <p:cNvPr id="1" name=""/>
        <p:cNvGrpSpPr/>
        <p:nvPr/>
      </p:nvGrpSpPr>
      <p:grpSpPr>
        <a:xfrm>
          <a:off x="0" y="0"/>
          <a:ext cx="0" cy="0"/>
          <a:chOff x="0" y="0"/>
          <a:chExt cx="0" cy="0"/>
        </a:xfrm>
      </p:grpSpPr>
      <p:sp>
        <p:nvSpPr>
          <p:cNvPr id="2" name="TextBox 2"/>
          <p:cNvSpPr txBox="1"/>
          <p:nvPr/>
        </p:nvSpPr>
        <p:spPr>
          <a:xfrm>
            <a:off x="1028700" y="2175753"/>
            <a:ext cx="6345948" cy="3657600"/>
          </a:xfrm>
          <a:prstGeom prst="rect">
            <a:avLst/>
          </a:prstGeom>
        </p:spPr>
        <p:txBody>
          <a:bodyPr lIns="0" tIns="0" rIns="0" bIns="0" rtlCol="0" anchor="t">
            <a:spAutoFit/>
          </a:bodyPr>
          <a:lstStyle/>
          <a:p>
            <a:pPr marL="0" lvl="0" indent="0" algn="ctr">
              <a:lnSpc>
                <a:spcPts val="9600"/>
              </a:lnSpc>
              <a:spcBef>
                <a:spcPct val="0"/>
              </a:spcBef>
            </a:pPr>
            <a:r>
              <a:rPr lang="en-US" sz="8000" b="1">
                <a:solidFill>
                  <a:srgbClr val="000000"/>
                </a:solidFill>
                <a:latin typeface="Open Sans Bold"/>
                <a:ea typeface="Open Sans Bold"/>
                <a:cs typeface="Open Sans Bold"/>
                <a:sym typeface="Open Sans Bold"/>
              </a:rPr>
              <a:t>Questions for Discussion</a:t>
            </a:r>
          </a:p>
        </p:txBody>
      </p:sp>
      <p:sp>
        <p:nvSpPr>
          <p:cNvPr id="3" name="TextBox 3"/>
          <p:cNvSpPr txBox="1"/>
          <p:nvPr/>
        </p:nvSpPr>
        <p:spPr>
          <a:xfrm>
            <a:off x="7374648" y="1389937"/>
            <a:ext cx="10453193" cy="8271495"/>
          </a:xfrm>
          <a:prstGeom prst="rect">
            <a:avLst/>
          </a:prstGeom>
        </p:spPr>
        <p:txBody>
          <a:bodyPr lIns="0" tIns="0" rIns="0" bIns="0" rtlCol="0" anchor="t">
            <a:spAutoFit/>
          </a:bodyPr>
          <a:lstStyle/>
          <a:p>
            <a:pPr algn="l">
              <a:lnSpc>
                <a:spcPts val="4316"/>
              </a:lnSpc>
            </a:pPr>
            <a:endParaRPr lang="en-US" sz="4034" dirty="0">
              <a:solidFill>
                <a:srgbClr val="000000"/>
              </a:solidFill>
              <a:latin typeface="Open Sans"/>
              <a:ea typeface="Open Sans"/>
              <a:cs typeface="Open Sans"/>
              <a:sym typeface="Open Sans"/>
            </a:endParaRPr>
          </a:p>
          <a:p>
            <a:pPr marL="871058" lvl="1" indent="-435529" algn="l">
              <a:lnSpc>
                <a:spcPts val="4316"/>
              </a:lnSpc>
              <a:buFont typeface="Arial"/>
              <a:buChar char="•"/>
            </a:pPr>
            <a:r>
              <a:rPr lang="en-US" sz="4034" dirty="0">
                <a:solidFill>
                  <a:srgbClr val="000000"/>
                </a:solidFill>
                <a:latin typeface="Open Sans"/>
                <a:ea typeface="Open Sans"/>
                <a:cs typeface="Open Sans"/>
                <a:sym typeface="Open Sans"/>
              </a:rPr>
              <a:t>What values do see in your research?</a:t>
            </a:r>
          </a:p>
          <a:p>
            <a:pPr marL="435529" lvl="1" algn="l">
              <a:lnSpc>
                <a:spcPts val="4316"/>
              </a:lnSpc>
            </a:pPr>
            <a:endParaRPr lang="en-US" sz="4034" dirty="0">
              <a:solidFill>
                <a:srgbClr val="000000"/>
              </a:solidFill>
              <a:latin typeface="Open Sans"/>
              <a:ea typeface="Open Sans"/>
              <a:cs typeface="Open Sans"/>
              <a:sym typeface="Open Sans"/>
            </a:endParaRPr>
          </a:p>
          <a:p>
            <a:pPr marL="871058" lvl="1" indent="-435529">
              <a:lnSpc>
                <a:spcPts val="4316"/>
              </a:lnSpc>
              <a:buFont typeface="Arial"/>
              <a:buChar char="•"/>
            </a:pPr>
            <a:r>
              <a:rPr lang="en-US" sz="4034" dirty="0">
                <a:solidFill>
                  <a:srgbClr val="000000"/>
                </a:solidFill>
                <a:latin typeface="Open Sans"/>
                <a:ea typeface="Open Sans"/>
                <a:cs typeface="Open Sans"/>
                <a:sym typeface="Open Sans"/>
              </a:rPr>
              <a:t>What values do you see embedded in your own unique context or do you recognize some of the ones we have shared?</a:t>
            </a:r>
          </a:p>
          <a:p>
            <a:pPr algn="l">
              <a:lnSpc>
                <a:spcPts val="4316"/>
              </a:lnSpc>
            </a:pPr>
            <a:endParaRPr lang="en-US" sz="4034" dirty="0">
              <a:solidFill>
                <a:srgbClr val="000000"/>
              </a:solidFill>
              <a:latin typeface="Open Sans"/>
              <a:ea typeface="Open Sans"/>
              <a:cs typeface="Open Sans"/>
              <a:sym typeface="Open Sans"/>
            </a:endParaRPr>
          </a:p>
          <a:p>
            <a:pPr marL="871058" lvl="1" indent="-435529" algn="l">
              <a:lnSpc>
                <a:spcPts val="4316"/>
              </a:lnSpc>
              <a:buFont typeface="Arial"/>
              <a:buChar char="•"/>
            </a:pPr>
            <a:r>
              <a:rPr lang="en-US" sz="4034" dirty="0">
                <a:solidFill>
                  <a:srgbClr val="000000"/>
                </a:solidFill>
                <a:latin typeface="Open Sans"/>
                <a:ea typeface="Open Sans"/>
                <a:cs typeface="Open Sans"/>
                <a:sym typeface="Open Sans"/>
              </a:rPr>
              <a:t>Please tell us how we can support your work.</a:t>
            </a:r>
          </a:p>
          <a:p>
            <a:pPr marL="435529" lvl="1" algn="l">
              <a:lnSpc>
                <a:spcPts val="4316"/>
              </a:lnSpc>
            </a:pPr>
            <a:r>
              <a:rPr lang="en-US" sz="4034" dirty="0">
                <a:solidFill>
                  <a:srgbClr val="000000"/>
                </a:solidFill>
                <a:latin typeface="Open Sans"/>
                <a:ea typeface="Open Sans"/>
                <a:cs typeface="Open Sans"/>
                <a:sym typeface="Open Sans"/>
                <a:hlinkClick r:id="rId2"/>
              </a:rPr>
              <a:t>jddelong@gmail.com</a:t>
            </a:r>
            <a:r>
              <a:rPr lang="en-US" sz="4034" dirty="0">
                <a:solidFill>
                  <a:srgbClr val="000000"/>
                </a:solidFill>
                <a:latin typeface="Open Sans"/>
                <a:ea typeface="Open Sans"/>
                <a:cs typeface="Open Sans"/>
                <a:sym typeface="Open Sans"/>
              </a:rPr>
              <a:t> </a:t>
            </a:r>
            <a:r>
              <a:rPr lang="en-US" sz="4034" dirty="0">
                <a:solidFill>
                  <a:srgbClr val="000000"/>
                </a:solidFill>
                <a:latin typeface="Open Sans"/>
                <a:ea typeface="Open Sans"/>
                <a:cs typeface="Open Sans"/>
                <a:sym typeface="Open Sans"/>
                <a:hlinkClick r:id="rId3"/>
              </a:rPr>
              <a:t>mairinglenn@gmail.com</a:t>
            </a:r>
            <a:r>
              <a:rPr lang="en-US" sz="4034" dirty="0">
                <a:solidFill>
                  <a:srgbClr val="000000"/>
                </a:solidFill>
                <a:latin typeface="Open Sans"/>
                <a:ea typeface="Open Sans"/>
                <a:cs typeface="Open Sans"/>
                <a:sym typeface="Open Sans"/>
              </a:rPr>
              <a:t> </a:t>
            </a:r>
            <a:r>
              <a:rPr lang="en-US" sz="4034" dirty="0">
                <a:solidFill>
                  <a:srgbClr val="000000"/>
                </a:solidFill>
                <a:latin typeface="Open Sans"/>
                <a:ea typeface="Open Sans"/>
                <a:cs typeface="Open Sans"/>
                <a:sym typeface="Open Sans"/>
                <a:hlinkClick r:id="rId4"/>
              </a:rPr>
              <a:t>jack@livingtheory.org</a:t>
            </a:r>
            <a:endParaRPr lang="en-US" sz="4034" dirty="0">
              <a:solidFill>
                <a:srgbClr val="000000"/>
              </a:solidFill>
              <a:latin typeface="Open Sans"/>
              <a:ea typeface="Open Sans"/>
              <a:cs typeface="Open Sans"/>
              <a:sym typeface="Open Sans"/>
            </a:endParaRPr>
          </a:p>
          <a:p>
            <a:pPr marL="435529" lvl="1" algn="l">
              <a:lnSpc>
                <a:spcPts val="4316"/>
              </a:lnSpc>
            </a:pPr>
            <a:r>
              <a:rPr lang="en-US" sz="4034" dirty="0">
                <a:solidFill>
                  <a:srgbClr val="000000"/>
                </a:solidFill>
                <a:latin typeface="Open Sans"/>
                <a:ea typeface="Open Sans"/>
                <a:cs typeface="Open Sans"/>
                <a:sym typeface="Open Sans"/>
                <a:hlinkClick r:id="rId5"/>
              </a:rPr>
              <a:t>mvaugha3@fau.edu</a:t>
            </a:r>
            <a:r>
              <a:rPr lang="en-US" sz="4034" dirty="0">
                <a:solidFill>
                  <a:srgbClr val="000000"/>
                </a:solidFill>
                <a:latin typeface="Open Sans"/>
                <a:ea typeface="Open Sans"/>
                <a:cs typeface="Open Sans"/>
                <a:sym typeface="Open Sans"/>
              </a:rPr>
              <a:t> </a:t>
            </a:r>
          </a:p>
          <a:p>
            <a:pPr marL="435529" lvl="1" algn="l">
              <a:lnSpc>
                <a:spcPts val="4316"/>
              </a:lnSpc>
            </a:pPr>
            <a:r>
              <a:rPr lang="en-US" sz="4034" dirty="0">
                <a:solidFill>
                  <a:srgbClr val="000000"/>
                </a:solidFill>
                <a:latin typeface="Open Sans"/>
                <a:ea typeface="Open Sans"/>
                <a:cs typeface="Open Sans"/>
                <a:sym typeface="Open Sans"/>
                <a:hlinkClick r:id="rId6"/>
              </a:rPr>
              <a:t>parbati@kusoed.edu.np</a:t>
            </a:r>
            <a:endParaRPr lang="en-US" sz="4034" dirty="0">
              <a:solidFill>
                <a:srgbClr val="000000"/>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B1FCEF86-3F1D-49AF-F36D-0EC13A1BDA20}"/>
              </a:ext>
            </a:extLst>
          </p:cNvPr>
          <p:cNvSpPr txBox="1"/>
          <p:nvPr/>
        </p:nvSpPr>
        <p:spPr>
          <a:xfrm>
            <a:off x="3124200" y="6378916"/>
            <a:ext cx="4495800" cy="3293209"/>
          </a:xfrm>
          <a:prstGeom prst="rect">
            <a:avLst/>
          </a:prstGeom>
          <a:noFill/>
        </p:spPr>
        <p:txBody>
          <a:bodyPr wrap="square" rtlCol="0">
            <a:spAutoFit/>
          </a:bodyPr>
          <a:lstStyle/>
          <a:p>
            <a:endParaRPr lang="en-US" dirty="0"/>
          </a:p>
          <a:p>
            <a:r>
              <a:rPr lang="en-US" sz="3800" dirty="0">
                <a:latin typeface="Open Sans" panose="020B0606030504020204" pitchFamily="34" charset="0"/>
                <a:ea typeface="Open Sans" panose="020B0606030504020204" pitchFamily="34" charset="0"/>
                <a:cs typeface="Open Sans" panose="020B0606030504020204" pitchFamily="34" charset="0"/>
              </a:rPr>
              <a:t>Jackie Delong</a:t>
            </a:r>
          </a:p>
          <a:p>
            <a:r>
              <a:rPr lang="en-US" sz="3800" dirty="0">
                <a:latin typeface="Open Sans" panose="020B0606030504020204" pitchFamily="34" charset="0"/>
                <a:ea typeface="Open Sans" panose="020B0606030504020204" pitchFamily="34" charset="0"/>
                <a:cs typeface="Open Sans" panose="020B0606030504020204" pitchFamily="34" charset="0"/>
              </a:rPr>
              <a:t>Máirín Glenn</a:t>
            </a:r>
          </a:p>
          <a:p>
            <a:r>
              <a:rPr lang="en-US" sz="3800" dirty="0">
                <a:latin typeface="Open Sans" panose="020B0606030504020204" pitchFamily="34" charset="0"/>
                <a:ea typeface="Open Sans" panose="020B0606030504020204" pitchFamily="34" charset="0"/>
                <a:cs typeface="Open Sans" panose="020B0606030504020204" pitchFamily="34" charset="0"/>
              </a:rPr>
              <a:t>Jack Whitehead</a:t>
            </a:r>
          </a:p>
          <a:p>
            <a:r>
              <a:rPr lang="en-US" sz="3800" dirty="0">
                <a:latin typeface="Open Sans" panose="020B0606030504020204" pitchFamily="34" charset="0"/>
                <a:ea typeface="Open Sans" panose="020B0606030504020204" pitchFamily="34" charset="0"/>
                <a:cs typeface="Open Sans" panose="020B0606030504020204" pitchFamily="34" charset="0"/>
              </a:rPr>
              <a:t>Michelle Vaughan</a:t>
            </a:r>
          </a:p>
          <a:p>
            <a:r>
              <a:rPr lang="en-US" sz="3800" dirty="0">
                <a:latin typeface="Open Sans" panose="020B0606030504020204" pitchFamily="34" charset="0"/>
                <a:ea typeface="Open Sans" panose="020B0606030504020204" pitchFamily="34" charset="0"/>
                <a:cs typeface="Open Sans" panose="020B0606030504020204" pitchFamily="34" charset="0"/>
              </a:rPr>
              <a:t>Parbati </a:t>
            </a:r>
            <a:r>
              <a:rPr lang="en-US" sz="3800" dirty="0" err="1">
                <a:latin typeface="Open Sans" panose="020B0606030504020204" pitchFamily="34" charset="0"/>
                <a:ea typeface="Open Sans" panose="020B0606030504020204" pitchFamily="34" charset="0"/>
                <a:cs typeface="Open Sans" panose="020B0606030504020204" pitchFamily="34" charset="0"/>
              </a:rPr>
              <a:t>Dhungana</a:t>
            </a:r>
            <a:endParaRPr lang="en-US" sz="3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FD5"/>
        </a:solidFill>
        <a:effectLst/>
      </p:bgPr>
    </p:bg>
    <p:spTree>
      <p:nvGrpSpPr>
        <p:cNvPr id="1" name="">
          <a:extLst>
            <a:ext uri="{FF2B5EF4-FFF2-40B4-BE49-F238E27FC236}">
              <a16:creationId xmlns:a16="http://schemas.microsoft.com/office/drawing/2014/main" id="{4630D94E-6660-C6C8-4594-9EC1A641F27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00CF9B86-1E19-B882-A6BF-5DF410A1428C}"/>
              </a:ext>
            </a:extLst>
          </p:cNvPr>
          <p:cNvSpPr txBox="1"/>
          <p:nvPr/>
        </p:nvSpPr>
        <p:spPr>
          <a:xfrm>
            <a:off x="946404" y="960120"/>
            <a:ext cx="7228332" cy="2221992"/>
          </a:xfrm>
          <a:prstGeom prst="rect">
            <a:avLst/>
          </a:prstGeom>
        </p:spPr>
        <p:txBody>
          <a:bodyPr vert="horz" lIns="91440" tIns="45720" rIns="91440" bIns="45720" rtlCol="0" anchor="b">
            <a:normAutofit/>
          </a:bodyPr>
          <a:lstStyle/>
          <a:p>
            <a:pPr marL="0" lvl="0" indent="0">
              <a:lnSpc>
                <a:spcPct val="90000"/>
              </a:lnSpc>
              <a:spcBef>
                <a:spcPct val="0"/>
              </a:spcBef>
              <a:spcAft>
                <a:spcPts val="600"/>
              </a:spcAft>
            </a:pPr>
            <a:r>
              <a:rPr lang="en-US" sz="6300" b="1" kern="1200">
                <a:solidFill>
                  <a:schemeClr val="tx1"/>
                </a:solidFill>
                <a:latin typeface="+mj-lt"/>
                <a:ea typeface="+mj-ea"/>
                <a:cs typeface="+mj-cs"/>
                <a:sym typeface="Open Sans Bold"/>
              </a:rPr>
              <a:t>Add comments to our discussion sheet</a:t>
            </a:r>
          </a:p>
          <a:p>
            <a:pPr marL="0" lvl="0" indent="0">
              <a:lnSpc>
                <a:spcPct val="90000"/>
              </a:lnSpc>
              <a:spcBef>
                <a:spcPct val="0"/>
              </a:spcBef>
              <a:spcAft>
                <a:spcPts val="600"/>
              </a:spcAft>
            </a:pPr>
            <a:endParaRPr lang="en-US" sz="6300" b="1" kern="1200">
              <a:solidFill>
                <a:schemeClr val="tx1"/>
              </a:solidFill>
              <a:latin typeface="+mj-lt"/>
              <a:ea typeface="+mj-ea"/>
              <a:cs typeface="+mj-cs"/>
              <a:sym typeface="Open Sans Bold"/>
            </a:endParaRP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a:extLst>
              <a:ext uri="{FF2B5EF4-FFF2-40B4-BE49-F238E27FC236}">
                <a16:creationId xmlns:a16="http://schemas.microsoft.com/office/drawing/2014/main" id="{67B72C06-F476-8001-1B2F-8BB0135913EF}"/>
              </a:ext>
            </a:extLst>
          </p:cNvPr>
          <p:cNvSpPr txBox="1"/>
          <p:nvPr/>
        </p:nvSpPr>
        <p:spPr>
          <a:xfrm>
            <a:off x="946404" y="3991356"/>
            <a:ext cx="7228332" cy="532180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3100">
              <a:sym typeface="Open Sans"/>
            </a:endParaRPr>
          </a:p>
          <a:p>
            <a:pPr marL="871058" lvl="1" indent="-228600">
              <a:lnSpc>
                <a:spcPct val="90000"/>
              </a:lnSpc>
              <a:spcAft>
                <a:spcPts val="600"/>
              </a:spcAft>
              <a:buFont typeface="Arial" panose="020B0604020202020204" pitchFamily="34" charset="0"/>
              <a:buChar char="•"/>
            </a:pPr>
            <a:r>
              <a:rPr lang="en-US" sz="3100">
                <a:sym typeface="Open Sans"/>
              </a:rPr>
              <a:t>What values do see in your research?</a:t>
            </a:r>
          </a:p>
          <a:p>
            <a:pPr marL="435529" lvl="1" indent="-228600">
              <a:lnSpc>
                <a:spcPct val="90000"/>
              </a:lnSpc>
              <a:spcAft>
                <a:spcPts val="600"/>
              </a:spcAft>
              <a:buFont typeface="Arial" panose="020B0604020202020204" pitchFamily="34" charset="0"/>
              <a:buChar char="•"/>
            </a:pPr>
            <a:endParaRPr lang="en-US" sz="3100">
              <a:sym typeface="Open Sans"/>
            </a:endParaRPr>
          </a:p>
          <a:p>
            <a:pPr marL="871058" lvl="1" indent="-228600">
              <a:lnSpc>
                <a:spcPct val="90000"/>
              </a:lnSpc>
              <a:spcAft>
                <a:spcPts val="600"/>
              </a:spcAft>
              <a:buFont typeface="Arial" panose="020B0604020202020204" pitchFamily="34" charset="0"/>
              <a:buChar char="•"/>
            </a:pPr>
            <a:r>
              <a:rPr lang="en-US" sz="3100">
                <a:sym typeface="Open Sans"/>
              </a:rPr>
              <a:t>What values do you see embedded in your own unique context or do you recognize some of the ones we have shared?</a:t>
            </a:r>
          </a:p>
          <a:p>
            <a:pPr indent="-228600">
              <a:lnSpc>
                <a:spcPct val="90000"/>
              </a:lnSpc>
              <a:spcAft>
                <a:spcPts val="600"/>
              </a:spcAft>
              <a:buFont typeface="Arial" panose="020B0604020202020204" pitchFamily="34" charset="0"/>
              <a:buChar char="•"/>
            </a:pPr>
            <a:endParaRPr lang="en-US" sz="3100">
              <a:sym typeface="Open Sans"/>
            </a:endParaRPr>
          </a:p>
          <a:p>
            <a:pPr marL="871058" lvl="1" indent="-228600">
              <a:lnSpc>
                <a:spcPct val="90000"/>
              </a:lnSpc>
              <a:spcAft>
                <a:spcPts val="600"/>
              </a:spcAft>
              <a:buFont typeface="Arial" panose="020B0604020202020204" pitchFamily="34" charset="0"/>
              <a:buChar char="•"/>
            </a:pPr>
            <a:r>
              <a:rPr lang="en-US" sz="3100">
                <a:sym typeface="Open Sans"/>
              </a:rPr>
              <a:t>Please tell us how we can support your work.</a:t>
            </a:r>
          </a:p>
          <a:p>
            <a:pPr marL="435529" lvl="1" indent="-228600">
              <a:lnSpc>
                <a:spcPct val="90000"/>
              </a:lnSpc>
              <a:spcAft>
                <a:spcPts val="600"/>
              </a:spcAft>
              <a:buFont typeface="Arial" panose="020B0604020202020204" pitchFamily="34" charset="0"/>
              <a:buChar char="•"/>
            </a:pPr>
            <a:endParaRPr lang="en-US" sz="3100">
              <a:sym typeface="Open Sans"/>
            </a:endParaRPr>
          </a:p>
        </p:txBody>
      </p:sp>
      <p:pic>
        <p:nvPicPr>
          <p:cNvPr id="6" name="Picture 5" descr="A qr code on a white background&#10;&#10;Description automatically generated">
            <a:extLst>
              <a:ext uri="{FF2B5EF4-FFF2-40B4-BE49-F238E27FC236}">
                <a16:creationId xmlns:a16="http://schemas.microsoft.com/office/drawing/2014/main" id="{40A300B5-D613-1E70-66DA-D455F0727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1137" y="960120"/>
            <a:ext cx="6463322" cy="8366760"/>
          </a:xfrm>
          <a:prstGeom prst="rect">
            <a:avLst/>
          </a:prstGeom>
        </p:spPr>
      </p:pic>
      <p:sp>
        <p:nvSpPr>
          <p:cNvPr id="4" name="TextBox 3">
            <a:extLst>
              <a:ext uri="{FF2B5EF4-FFF2-40B4-BE49-F238E27FC236}">
                <a16:creationId xmlns:a16="http://schemas.microsoft.com/office/drawing/2014/main" id="{85AE6CCC-1E0A-0C68-35D1-5419D08AA1FB}"/>
              </a:ext>
            </a:extLst>
          </p:cNvPr>
          <p:cNvSpPr txBox="1"/>
          <p:nvPr/>
        </p:nvSpPr>
        <p:spPr>
          <a:xfrm>
            <a:off x="1676400" y="6898797"/>
            <a:ext cx="4495800" cy="1031051"/>
          </a:xfrm>
          <a:prstGeom prst="rect">
            <a:avLst/>
          </a:prstGeom>
          <a:noFill/>
        </p:spPr>
        <p:txBody>
          <a:bodyPr wrap="square" rtlCol="0">
            <a:spAutoFit/>
          </a:bodyPr>
          <a:lstStyle/>
          <a:p>
            <a:pPr>
              <a:spcAft>
                <a:spcPts val="600"/>
              </a:spcAft>
            </a:pPr>
            <a:endParaRPr lang="en-US"/>
          </a:p>
          <a:p>
            <a:pPr>
              <a:spcAft>
                <a:spcPts val="600"/>
              </a:spcAft>
            </a:pPr>
            <a:endParaRPr lang="en-US" sz="3800">
              <a:latin typeface="Open Sans" panose="020B0606030504020204" pitchFamily="34" charset="0"/>
              <a:ea typeface="Open Sans" panose="020B0606030504020204" pitchFamily="34" charset="0"/>
              <a:cs typeface="Open Sans" panose="020B0606030504020204" pitchFamily="34" charset="0"/>
            </a:endParaRPr>
          </a:p>
        </p:txBody>
      </p:sp>
      <p:sp>
        <p:nvSpPr>
          <p:cNvPr id="7" name="Curved Up Arrow 6">
            <a:extLst>
              <a:ext uri="{FF2B5EF4-FFF2-40B4-BE49-F238E27FC236}">
                <a16:creationId xmlns:a16="http://schemas.microsoft.com/office/drawing/2014/main" id="{18B9D975-CB9E-66AE-E6B1-88CF7B2EFC90}"/>
              </a:ext>
            </a:extLst>
          </p:cNvPr>
          <p:cNvSpPr/>
          <p:nvPr/>
        </p:nvSpPr>
        <p:spPr>
          <a:xfrm rot="464856">
            <a:off x="5455925" y="2435703"/>
            <a:ext cx="4800600" cy="1905000"/>
          </a:xfrm>
          <a:prstGeom prst="curvedUpArrow">
            <a:avLst>
              <a:gd name="adj1" fmla="val 25000"/>
              <a:gd name="adj2" fmla="val 42373"/>
              <a:gd name="adj3" fmla="val 315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2200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1031</Words>
  <Application>Microsoft Macintosh PowerPoint</Application>
  <PresentationFormat>Custom</PresentationFormat>
  <Paragraphs>81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Open Sans Bold</vt:lpstr>
      <vt:lpstr>The Youngest Serif</vt:lpstr>
      <vt:lpstr>Open Sauce</vt:lpstr>
      <vt:lpstr>Open Sans</vt:lpstr>
      <vt:lpstr>Calibri</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role of Values in our Global Contexts?</dc:title>
  <dc:creator>Michelle V</dc:creator>
  <cp:lastModifiedBy>Mairin Glenn</cp:lastModifiedBy>
  <cp:revision>16</cp:revision>
  <dcterms:created xsi:type="dcterms:W3CDTF">2006-08-16T00:00:00Z</dcterms:created>
  <dcterms:modified xsi:type="dcterms:W3CDTF">2024-10-18T15:49:19Z</dcterms:modified>
  <dc:identifier>DAGP5ziKJ28</dc:identifier>
</cp:coreProperties>
</file>